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8"/>
  </p:notesMasterIdLst>
  <p:sldIdLst>
    <p:sldId id="256" r:id="rId2"/>
    <p:sldId id="257" r:id="rId3"/>
    <p:sldId id="261" r:id="rId4"/>
    <p:sldId id="264" r:id="rId5"/>
    <p:sldId id="265" r:id="rId6"/>
    <p:sldId id="434" r:id="rId7"/>
    <p:sldId id="436" r:id="rId8"/>
    <p:sldId id="437" r:id="rId9"/>
    <p:sldId id="438" r:id="rId10"/>
    <p:sldId id="439" r:id="rId11"/>
    <p:sldId id="435" r:id="rId12"/>
    <p:sldId id="267" r:id="rId13"/>
    <p:sldId id="269" r:id="rId14"/>
    <p:sldId id="270" r:id="rId15"/>
    <p:sldId id="274" r:id="rId16"/>
    <p:sldId id="272" r:id="rId17"/>
    <p:sldId id="273" r:id="rId18"/>
    <p:sldId id="572" r:id="rId19"/>
    <p:sldId id="573" r:id="rId20"/>
    <p:sldId id="571" r:id="rId21"/>
    <p:sldId id="574" r:id="rId22"/>
    <p:sldId id="575" r:id="rId23"/>
    <p:sldId id="577" r:id="rId24"/>
    <p:sldId id="578" r:id="rId25"/>
    <p:sldId id="610" r:id="rId26"/>
    <p:sldId id="611" r:id="rId27"/>
    <p:sldId id="612" r:id="rId28"/>
    <p:sldId id="613" r:id="rId29"/>
    <p:sldId id="614" r:id="rId30"/>
    <p:sldId id="615" r:id="rId31"/>
    <p:sldId id="616" r:id="rId32"/>
    <p:sldId id="618" r:id="rId33"/>
    <p:sldId id="619" r:id="rId34"/>
    <p:sldId id="620" r:id="rId35"/>
    <p:sldId id="682" r:id="rId36"/>
    <p:sldId id="621" r:id="rId37"/>
    <p:sldId id="623" r:id="rId38"/>
    <p:sldId id="626" r:id="rId39"/>
    <p:sldId id="627" r:id="rId40"/>
    <p:sldId id="628" r:id="rId41"/>
    <p:sldId id="629" r:id="rId42"/>
    <p:sldId id="630" r:id="rId43"/>
    <p:sldId id="631" r:id="rId44"/>
    <p:sldId id="681" r:id="rId45"/>
    <p:sldId id="587" r:id="rId46"/>
    <p:sldId id="588" r:id="rId47"/>
    <p:sldId id="638" r:id="rId48"/>
    <p:sldId id="639" r:id="rId49"/>
    <p:sldId id="640" r:id="rId50"/>
    <p:sldId id="641" r:id="rId51"/>
    <p:sldId id="642" r:id="rId52"/>
    <p:sldId id="643" r:id="rId53"/>
    <p:sldId id="644" r:id="rId54"/>
    <p:sldId id="645" r:id="rId55"/>
    <p:sldId id="646" r:id="rId56"/>
    <p:sldId id="647" r:id="rId57"/>
    <p:sldId id="650" r:id="rId58"/>
    <p:sldId id="651" r:id="rId59"/>
    <p:sldId id="652" r:id="rId60"/>
    <p:sldId id="648" r:id="rId61"/>
    <p:sldId id="649" r:id="rId62"/>
    <p:sldId id="653" r:id="rId63"/>
    <p:sldId id="654" r:id="rId64"/>
    <p:sldId id="655" r:id="rId65"/>
    <p:sldId id="656" r:id="rId66"/>
    <p:sldId id="657" r:id="rId67"/>
    <p:sldId id="658" r:id="rId68"/>
    <p:sldId id="659" r:id="rId69"/>
    <p:sldId id="660" r:id="rId70"/>
    <p:sldId id="661" r:id="rId71"/>
    <p:sldId id="662" r:id="rId72"/>
    <p:sldId id="663" r:id="rId73"/>
    <p:sldId id="664" r:id="rId74"/>
    <p:sldId id="666" r:id="rId75"/>
    <p:sldId id="668" r:id="rId76"/>
    <p:sldId id="670" r:id="rId77"/>
    <p:sldId id="665" r:id="rId78"/>
    <p:sldId id="671" r:id="rId79"/>
    <p:sldId id="672" r:id="rId80"/>
    <p:sldId id="673" r:id="rId81"/>
    <p:sldId id="675" r:id="rId82"/>
    <p:sldId id="676" r:id="rId83"/>
    <p:sldId id="677" r:id="rId84"/>
    <p:sldId id="678" r:id="rId85"/>
    <p:sldId id="679" r:id="rId86"/>
    <p:sldId id="680" r:id="rId8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2"/>
    <p:restoredTop sz="73248"/>
  </p:normalViewPr>
  <p:slideViewPr>
    <p:cSldViewPr snapToGrid="0" snapToObjects="1">
      <p:cViewPr varScale="1">
        <p:scale>
          <a:sx n="77" d="100"/>
          <a:sy n="77" d="100"/>
        </p:scale>
        <p:origin x="15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A9041B-8434-9F48-94DE-291ABC9A6E44}" type="datetimeFigureOut">
              <a:rPr lang="fr-FR" smtClean="0"/>
              <a:t>27/01/2019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5B295E-A74A-DE46-99DB-216006DD119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5458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 </a:t>
            </a:r>
            <a:r>
              <a:rPr lang="fr-FR" dirty="0" err="1"/>
              <a:t>Collecting</a:t>
            </a:r>
            <a:r>
              <a:rPr lang="fr-FR" dirty="0"/>
              <a:t> data </a:t>
            </a:r>
            <a:r>
              <a:rPr lang="fr-FR" dirty="0" err="1"/>
              <a:t>is</a:t>
            </a:r>
            <a:r>
              <a:rPr lang="fr-FR" dirty="0"/>
              <a:t> not an end in </a:t>
            </a:r>
            <a:r>
              <a:rPr lang="fr-FR" dirty="0" err="1"/>
              <a:t>itself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Data </a:t>
            </a:r>
            <a:r>
              <a:rPr lang="fr-FR" dirty="0" err="1"/>
              <a:t>is</a:t>
            </a:r>
            <a:r>
              <a:rPr lang="fr-FR" dirty="0"/>
              <a:t> data, </a:t>
            </a:r>
            <a:r>
              <a:rPr lang="fr-FR" dirty="0" err="1"/>
              <a:t>meaning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given</a:t>
            </a:r>
            <a:r>
              <a:rPr lang="fr-FR" dirty="0"/>
              <a:t>, </a:t>
            </a:r>
            <a:r>
              <a:rPr lang="fr-FR" dirty="0" err="1"/>
              <a:t>contextualized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Data collection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justified</a:t>
            </a:r>
            <a:r>
              <a:rPr lang="fr-FR" dirty="0"/>
              <a:t> by a </a:t>
            </a:r>
            <a:r>
              <a:rPr lang="fr-FR" dirty="0" err="1"/>
              <a:t>pre-defined</a:t>
            </a:r>
            <a:r>
              <a:rPr lang="fr-FR" dirty="0"/>
              <a:t> goal, a </a:t>
            </a:r>
            <a:r>
              <a:rPr lang="fr-FR" dirty="0" err="1"/>
              <a:t>decision</a:t>
            </a:r>
            <a:r>
              <a:rPr lang="fr-FR" dirty="0"/>
              <a:t> to </a:t>
            </a:r>
            <a:r>
              <a:rPr lang="fr-FR" dirty="0" err="1"/>
              <a:t>make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Domain </a:t>
            </a:r>
            <a:r>
              <a:rPr lang="fr-FR" dirty="0" err="1"/>
              <a:t>knowledge</a:t>
            </a:r>
            <a:r>
              <a:rPr lang="fr-FR" dirty="0"/>
              <a:t> </a:t>
            </a:r>
            <a:r>
              <a:rPr lang="fr-FR" dirty="0" err="1"/>
              <a:t>plays</a:t>
            </a:r>
            <a:r>
              <a:rPr lang="fr-FR" dirty="0"/>
              <a:t> a key </a:t>
            </a:r>
            <a:r>
              <a:rPr lang="fr-FR" dirty="0" err="1"/>
              <a:t>role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Decision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objective, data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mean</a:t>
            </a:r>
            <a:r>
              <a:rPr lang="fr-FR" dirty="0"/>
              <a:t> to </a:t>
            </a:r>
            <a:r>
              <a:rPr lang="fr-FR" dirty="0" err="1"/>
              <a:t>reach</a:t>
            </a:r>
            <a:r>
              <a:rPr lang="fr-FR" dirty="0"/>
              <a:t> </a:t>
            </a:r>
            <a:r>
              <a:rPr lang="fr-FR" dirty="0" err="1"/>
              <a:t>it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Data Science </a:t>
            </a:r>
            <a:r>
              <a:rPr lang="fr-FR" dirty="0" err="1"/>
              <a:t>might</a:t>
            </a:r>
            <a:r>
              <a:rPr lang="fr-FR" dirty="0"/>
              <a:t> </a:t>
            </a:r>
            <a:r>
              <a:rPr lang="fr-FR" dirty="0" err="1"/>
              <a:t>loop</a:t>
            </a:r>
            <a:r>
              <a:rPr lang="fr-FR" dirty="0"/>
              <a:t> back to </a:t>
            </a:r>
            <a:r>
              <a:rPr lang="fr-FR" dirty="0" err="1"/>
              <a:t>IoT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</a:t>
            </a:r>
            <a:r>
              <a:rPr lang="fr-FR" dirty="0" err="1"/>
              <a:t>actuators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7187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err="1"/>
              <a:t>Let’s</a:t>
            </a:r>
            <a:r>
              <a:rPr lang="fr-FR" dirty="0"/>
              <a:t> </a:t>
            </a:r>
            <a:r>
              <a:rPr lang="fr-FR" dirty="0" err="1"/>
              <a:t>try</a:t>
            </a:r>
            <a:r>
              <a:rPr lang="fr-FR" dirty="0"/>
              <a:t> to </a:t>
            </a:r>
            <a:r>
              <a:rPr lang="fr-FR" dirty="0" err="1"/>
              <a:t>define</a:t>
            </a:r>
            <a:r>
              <a:rPr lang="fr-FR" dirty="0"/>
              <a:t> the top of the </a:t>
            </a:r>
            <a:r>
              <a:rPr lang="fr-FR" dirty="0" err="1"/>
              <a:t>hierarchy</a:t>
            </a:r>
            <a:r>
              <a:rPr lang="fr-FR" dirty="0"/>
              <a:t> by </a:t>
            </a:r>
            <a:r>
              <a:rPr lang="fr-FR" dirty="0" err="1"/>
              <a:t>examples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5947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1411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6766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07555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54546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3224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34764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28766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30086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But </a:t>
            </a:r>
            <a:r>
              <a:rPr lang="fr-FR" dirty="0" err="1"/>
              <a:t>many</a:t>
            </a:r>
            <a:r>
              <a:rPr lang="fr-FR" dirty="0"/>
              <a:t> are </a:t>
            </a:r>
            <a:r>
              <a:rPr lang="fr-FR" dirty="0" err="1"/>
              <a:t>tansectoral</a:t>
            </a:r>
            <a:r>
              <a:rPr lang="fr-FR" dirty="0"/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Transportation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Logistics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Energy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Virtual assistant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6815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err="1"/>
              <a:t>Communicate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Inject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</a:t>
            </a:r>
            <a:r>
              <a:rPr lang="fr-FR" dirty="0" err="1"/>
              <a:t>knowledge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/if </a:t>
            </a:r>
            <a:r>
              <a:rPr lang="fr-FR" dirty="0" err="1"/>
              <a:t>required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Provide</a:t>
            </a:r>
            <a:r>
              <a:rPr lang="fr-FR" dirty="0"/>
              <a:t> data </a:t>
            </a:r>
            <a:r>
              <a:rPr lang="fr-FR" dirty="0" err="1"/>
              <a:t>product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Highly</a:t>
            </a:r>
            <a:r>
              <a:rPr lang="fr-FR" dirty="0"/>
              <a:t> </a:t>
            </a:r>
            <a:r>
              <a:rPr lang="fr-FR" dirty="0" err="1"/>
              <a:t>iterative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79068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43133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6602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74115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54021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65831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99482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6534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08595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14121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7850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Data Science </a:t>
            </a:r>
            <a:r>
              <a:rPr lang="fr-FR" dirty="0" err="1"/>
              <a:t>without</a:t>
            </a:r>
            <a:r>
              <a:rPr lang="fr-FR" dirty="0"/>
              <a:t> data </a:t>
            </a:r>
            <a:r>
              <a:rPr lang="fr-FR" dirty="0" err="1"/>
              <a:t>is</a:t>
            </a:r>
            <a:r>
              <a:rPr lang="fr-FR" dirty="0"/>
              <a:t> an </a:t>
            </a:r>
            <a:r>
              <a:rPr lang="fr-FR" dirty="0" err="1"/>
              <a:t>empty</a:t>
            </a:r>
            <a:r>
              <a:rPr lang="fr-FR" dirty="0"/>
              <a:t> </a:t>
            </a:r>
            <a:r>
              <a:rPr lang="fr-FR" dirty="0" err="1"/>
              <a:t>shell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know </a:t>
            </a:r>
            <a:r>
              <a:rPr lang="fr-FR" dirty="0" err="1"/>
              <a:t>why</a:t>
            </a:r>
            <a:r>
              <a:rPr lang="fr-FR" dirty="0"/>
              <a:t> and </a:t>
            </a:r>
            <a:r>
              <a:rPr lang="fr-FR" dirty="0" err="1"/>
              <a:t>what</a:t>
            </a:r>
            <a:r>
              <a:rPr lang="fr-FR" dirty="0"/>
              <a:t> for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collect</a:t>
            </a:r>
            <a:r>
              <a:rPr lang="fr-FR" dirty="0"/>
              <a:t> data and how</a:t>
            </a:r>
          </a:p>
          <a:p>
            <a:pPr marL="171450" indent="-171450">
              <a:buFontTx/>
              <a:buChar char="-"/>
            </a:pPr>
            <a:r>
              <a:rPr lang="fr-FR" dirty="0"/>
              <a:t>Data Science</a:t>
            </a: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47840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72372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54196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58235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Use information </a:t>
            </a:r>
            <a:r>
              <a:rPr lang="fr-FR" dirty="0" err="1"/>
              <a:t>you</a:t>
            </a:r>
            <a:r>
              <a:rPr lang="fr-FR" dirty="0"/>
              <a:t> have to </a:t>
            </a:r>
            <a:r>
              <a:rPr lang="fr-FR" dirty="0" err="1"/>
              <a:t>generate</a:t>
            </a:r>
            <a:r>
              <a:rPr lang="fr-FR" dirty="0"/>
              <a:t> information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don’t</a:t>
            </a:r>
            <a:r>
              <a:rPr lang="fr-FR" dirty="0"/>
              <a:t> have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14480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1119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24344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29514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569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353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6894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Data Science </a:t>
            </a:r>
            <a:r>
              <a:rPr lang="fr-FR" dirty="0" err="1"/>
              <a:t>without</a:t>
            </a:r>
            <a:r>
              <a:rPr lang="fr-FR" dirty="0"/>
              <a:t> data </a:t>
            </a:r>
            <a:r>
              <a:rPr lang="fr-FR" dirty="0" err="1"/>
              <a:t>is</a:t>
            </a:r>
            <a:r>
              <a:rPr lang="fr-FR" dirty="0"/>
              <a:t> an </a:t>
            </a:r>
            <a:r>
              <a:rPr lang="fr-FR" dirty="0" err="1"/>
              <a:t>empty</a:t>
            </a:r>
            <a:r>
              <a:rPr lang="fr-FR" dirty="0"/>
              <a:t> </a:t>
            </a:r>
            <a:r>
              <a:rPr lang="fr-FR" dirty="0" err="1"/>
              <a:t>shell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know </a:t>
            </a:r>
            <a:r>
              <a:rPr lang="fr-FR" dirty="0" err="1"/>
              <a:t>why</a:t>
            </a:r>
            <a:r>
              <a:rPr lang="fr-FR" dirty="0"/>
              <a:t> and </a:t>
            </a:r>
            <a:r>
              <a:rPr lang="fr-FR" dirty="0" err="1"/>
              <a:t>what</a:t>
            </a:r>
            <a:r>
              <a:rPr lang="fr-FR" dirty="0"/>
              <a:t> for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collect</a:t>
            </a:r>
            <a:r>
              <a:rPr lang="fr-FR" dirty="0"/>
              <a:t> data and how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61107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67077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26214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6486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12249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23680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6983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77291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55599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4437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11832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26303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356802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59393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51214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59091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949224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54081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02418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589165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0343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6700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101524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31491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274789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398262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14069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Might be valid statement but what is marketing, what is branding, what is real ?</a:t>
            </a:r>
          </a:p>
          <a:p>
            <a:r>
              <a:rPr lang="en-US" dirty="0"/>
              <a:t>The risk of many expectations that could be disappointed …</a:t>
            </a:r>
          </a:p>
          <a:p>
            <a:endParaRPr lang="en-US" dirty="0"/>
          </a:p>
          <a:p>
            <a:r>
              <a:rPr lang="en-US" dirty="0"/>
              <a:t>- First IR: iron, textile industry with steam  machine 18</a:t>
            </a:r>
            <a:r>
              <a:rPr lang="en-US" baseline="30000" dirty="0"/>
              <a:t>th</a:t>
            </a:r>
            <a:r>
              <a:rPr lang="en-US" dirty="0"/>
              <a:t>-19th</a:t>
            </a:r>
          </a:p>
          <a:p>
            <a:r>
              <a:rPr lang="en-US" dirty="0"/>
              <a:t>- Second IR: oil and electricity – before first world war</a:t>
            </a:r>
          </a:p>
          <a:p>
            <a:r>
              <a:rPr lang="en-US" dirty="0"/>
              <a:t>- Third IR: Digital revolution – after 80’s</a:t>
            </a:r>
          </a:p>
          <a:p>
            <a:r>
              <a:rPr lang="en-US" dirty="0"/>
              <a:t>- Fourth: now ??</a:t>
            </a: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671774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160857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969239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dirty="0">
                <a:solidFill>
                  <a:schemeClr val="accent1"/>
                </a:solidFill>
                <a:latin typeface="Cambria" panose="02040503050406030204" pitchFamily="18" charset="0"/>
              </a:rPr>
              <a:t>Flood of media attention might distort a bit the reality and what’s “mature“</a:t>
            </a:r>
            <a:br>
              <a:rPr lang="en-US" sz="12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12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797821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5976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62312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331759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880102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970505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56971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736054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718062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4741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Data Science </a:t>
            </a:r>
            <a:r>
              <a:rPr lang="fr-FR" dirty="0" err="1"/>
              <a:t>without</a:t>
            </a:r>
            <a:r>
              <a:rPr lang="fr-FR" dirty="0"/>
              <a:t> data </a:t>
            </a:r>
            <a:r>
              <a:rPr lang="fr-FR" dirty="0" err="1"/>
              <a:t>is</a:t>
            </a:r>
            <a:r>
              <a:rPr lang="fr-FR" dirty="0"/>
              <a:t> an </a:t>
            </a:r>
            <a:r>
              <a:rPr lang="fr-FR" dirty="0" err="1"/>
              <a:t>empty</a:t>
            </a:r>
            <a:r>
              <a:rPr lang="fr-FR" dirty="0"/>
              <a:t> </a:t>
            </a:r>
            <a:r>
              <a:rPr lang="fr-FR" dirty="0" err="1"/>
              <a:t>shell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know </a:t>
            </a:r>
            <a:r>
              <a:rPr lang="fr-FR" dirty="0" err="1"/>
              <a:t>why</a:t>
            </a:r>
            <a:r>
              <a:rPr lang="fr-FR" dirty="0"/>
              <a:t> and </a:t>
            </a:r>
            <a:r>
              <a:rPr lang="fr-FR" dirty="0" err="1"/>
              <a:t>what</a:t>
            </a:r>
            <a:r>
              <a:rPr lang="fr-FR" dirty="0"/>
              <a:t> for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collect</a:t>
            </a:r>
            <a:r>
              <a:rPr lang="fr-FR" dirty="0"/>
              <a:t> data and how</a:t>
            </a:r>
          </a:p>
          <a:p>
            <a:pPr marL="171450" indent="-171450">
              <a:buFontTx/>
              <a:buChar char="-"/>
            </a:pPr>
            <a:r>
              <a:rPr lang="fr-FR" dirty="0"/>
              <a:t>Data Science</a:t>
            </a: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0375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3407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3540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734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52009"/>
            <a:ext cx="9144000" cy="744537"/>
          </a:xfrm>
        </p:spPr>
        <p:txBody>
          <a:bodyPr anchor="t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971800"/>
            <a:ext cx="9144000" cy="267462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0" y="6356355"/>
            <a:ext cx="248412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9E8EB-0DDF-4D7C-A745-6B028D7CD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659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6570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5.svg"/><Relationship Id="rId5" Type="http://schemas.openxmlformats.org/officeDocument/2006/relationships/image" Target="../media/image7.sv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jreddie.com/darknet/yolo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y7js7scm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dsg-hackathon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mind.com/blog/deepmind-ai-reduces-google-data-centre-cooling-bill-40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ostondynamics.com/atlas" TargetMode="External"/><Relationship Id="rId5" Type="http://schemas.openxmlformats.org/officeDocument/2006/relationships/hyperlink" Target="https://tinyurl.com/y7v433fs" TargetMode="Externa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hysicsml.github.io/pages/papers.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mind.com/blog/alphafold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ophiagenetics.com/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magenta.tensorflow.org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UTMhmVh1qs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geron/handson-ml2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geron/handson-ml2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hyperlink" Target="https://goo.gl/d5wwH3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Neuron#/media/File:Blausen_0657_MultipolarNeuron.png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erebral_cortex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o.gl/ngcvpV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o.gl/6BJ83E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1101.0891.pdf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image-net.org/" TargetMode="External"/><Relationship Id="rId4" Type="http://schemas.openxmlformats.org/officeDocument/2006/relationships/hyperlink" Target="https://arxiv.org/pdf/1802.07228.pdf" TargetMode="Externa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edium.com/politics-ai/an-overview-of-national-ai-strategies-2a70ec6edfd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aisuperpowers.com/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arxiv-sanity.com/" TargetMode="External"/><Relationship Id="rId5" Type="http://schemas.openxmlformats.org/officeDocument/2006/relationships/hyperlink" Target="https://arxiv.org/" TargetMode="External"/><Relationship Id="rId4" Type="http://schemas.openxmlformats.org/officeDocument/2006/relationships/image" Target="../media/image57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.ai/" TargetMode="External"/><Relationship Id="rId7" Type="http://schemas.openxmlformats.org/officeDocument/2006/relationships/hyperlink" Target="https://spinningup.openai.com/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datacamp.com/" TargetMode="External"/><Relationship Id="rId5" Type="http://schemas.openxmlformats.org/officeDocument/2006/relationships/hyperlink" Target="https://eu.udacity.com/" TargetMode="External"/><Relationship Id="rId4" Type="http://schemas.openxmlformats.org/officeDocument/2006/relationships/hyperlink" Target="https://www.fast.ai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mpetitions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zindi.africa/" TargetMode="External"/><Relationship Id="rId4" Type="http://schemas.openxmlformats.org/officeDocument/2006/relationships/hyperlink" Target="https://challenger.ai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lyearning.org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fchollet/deep-learning-with-python-notebooks" TargetMode="External"/><Relationship Id="rId5" Type="http://schemas.openxmlformats.org/officeDocument/2006/relationships/hyperlink" Target="https://github.com/ageron/handson-ml" TargetMode="External"/><Relationship Id="rId4" Type="http://schemas.openxmlformats.org/officeDocument/2006/relationships/hyperlink" Target="https://github.com/wesm/pydata-book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adv-r.had.co.nz/" TargetMode="External"/><Relationship Id="rId5" Type="http://schemas.openxmlformats.org/officeDocument/2006/relationships/hyperlink" Target="http://r-pkgs.had.co.nz/" TargetMode="External"/><Relationship Id="rId4" Type="http://schemas.openxmlformats.org/officeDocument/2006/relationships/hyperlink" Target="http://r4ds.had.co.nz/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866898" y="653141"/>
            <a:ext cx="102870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DATA ANALYTICS|SCIENCE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3DAAD4-5E4E-AF40-871D-45E27B0D2365}"/>
              </a:ext>
            </a:extLst>
          </p:cNvPr>
          <p:cNvSpPr/>
          <p:nvPr/>
        </p:nvSpPr>
        <p:spPr>
          <a:xfrm>
            <a:off x="926273" y="5653300"/>
            <a:ext cx="28224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</a:rPr>
              <a:t>SMR 3268</a:t>
            </a:r>
          </a:p>
          <a:p>
            <a:r>
              <a:rPr lang="fr-FR" dirty="0" err="1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franckalbinet@gmail.com</a:t>
            </a:r>
            <a:endParaRPr lang="fr-FR" dirty="0">
              <a:solidFill>
                <a:srgbClr val="C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57EC0F-EDA1-AA48-BD5B-E05990F32149}"/>
              </a:ext>
            </a:extLst>
          </p:cNvPr>
          <p:cNvSpPr txBox="1"/>
          <p:nvPr/>
        </p:nvSpPr>
        <p:spPr>
          <a:xfrm>
            <a:off x="926273" y="1656929"/>
            <a:ext cx="5687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WHY|HOW TO BREAK INTO DATA SCIENCE?</a:t>
            </a:r>
          </a:p>
        </p:txBody>
      </p:sp>
    </p:spTree>
    <p:extLst>
      <p:ext uri="{BB962C8B-B14F-4D97-AF65-F5344CB8AC3E}">
        <p14:creationId xmlns:p14="http://schemas.microsoft.com/office/powerpoint/2010/main" val="4151308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1080000"/>
            <a:ext cx="443288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IV. DECISION MAKERS 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1676793"/>
            <a:ext cx="3032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A913B0-9792-9949-AED5-AC8D396D1C7D}"/>
              </a:ext>
            </a:extLst>
          </p:cNvPr>
          <p:cNvSpPr/>
          <p:nvPr/>
        </p:nvSpPr>
        <p:spPr>
          <a:xfrm>
            <a:off x="1076400" y="1655083"/>
            <a:ext cx="6906137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INTERPRET</a:t>
            </a:r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OUTPUTS IN A WIDER CONTEXT, </a:t>
            </a:r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CONTROL </a:t>
            </a:r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ROAD TRAFFIC, </a:t>
            </a:r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ENFORCE </a:t>
            </a:r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RESTRICTION USE, </a:t>
            </a:r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PROVIDE FEEDBACK</a:t>
            </a:r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TO IMPROVE THE WHOLE VALUE CHAIN</a:t>
            </a:r>
          </a:p>
        </p:txBody>
      </p:sp>
    </p:spTree>
    <p:extLst>
      <p:ext uri="{BB962C8B-B14F-4D97-AF65-F5344CB8AC3E}">
        <p14:creationId xmlns:p14="http://schemas.microsoft.com/office/powerpoint/2010/main" val="1994023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1080000"/>
            <a:ext cx="108555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QUIZ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1076400" y="1626916"/>
            <a:ext cx="3032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A913B0-9792-9949-AED5-AC8D396D1C7D}"/>
              </a:ext>
            </a:extLst>
          </p:cNvPr>
          <p:cNvSpPr/>
          <p:nvPr/>
        </p:nvSpPr>
        <p:spPr>
          <a:xfrm>
            <a:off x="1076400" y="1773722"/>
            <a:ext cx="688073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COLLECT AS MUCH DATA AS YOU CAN!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E23096-1C9A-4C44-93CF-3E65C0F3BAD3}"/>
              </a:ext>
            </a:extLst>
          </p:cNvPr>
          <p:cNvSpPr/>
          <p:nvPr/>
        </p:nvSpPr>
        <p:spPr>
          <a:xfrm>
            <a:off x="1110266" y="2606886"/>
            <a:ext cx="721960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DATA SCIENCE = [ADVANCED] STATISTICS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962395-ACEF-BD4E-9C03-0CB0A0270504}"/>
              </a:ext>
            </a:extLst>
          </p:cNvPr>
          <p:cNvSpPr/>
          <p:nvPr/>
        </p:nvSpPr>
        <p:spPr>
          <a:xfrm>
            <a:off x="1110266" y="3474254"/>
            <a:ext cx="833638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NEITHER IOT NOR DATA SCIENCE IS REALLY NEW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770C60-B831-0247-8D38-ACFD4E085F42}"/>
              </a:ext>
            </a:extLst>
          </p:cNvPr>
          <p:cNvSpPr/>
          <p:nvPr/>
        </p:nvSpPr>
        <p:spPr>
          <a:xfrm>
            <a:off x="1110266" y="4307756"/>
            <a:ext cx="956127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DOMAIN KNOWLEDGE DOES NOT MATTER NOWADAYS</a:t>
            </a:r>
          </a:p>
        </p:txBody>
      </p:sp>
    </p:spTree>
    <p:extLst>
      <p:ext uri="{BB962C8B-B14F-4D97-AF65-F5344CB8AC3E}">
        <p14:creationId xmlns:p14="http://schemas.microsoft.com/office/powerpoint/2010/main" val="792199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5829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WHAT MAKES DATA SCIENCE « UNIQUE »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F25D69-8A44-0842-960B-D026E52D0A63}"/>
              </a:ext>
            </a:extLst>
          </p:cNvPr>
          <p:cNvSpPr/>
          <p:nvPr/>
        </p:nvSpPr>
        <p:spPr>
          <a:xfrm>
            <a:off x="3623010" y="2982984"/>
            <a:ext cx="4306372" cy="78483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4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DATA SCIENCE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DC2072-4245-6D48-A49B-AFE440FB699A}"/>
              </a:ext>
            </a:extLst>
          </p:cNvPr>
          <p:cNvSpPr/>
          <p:nvPr/>
        </p:nvSpPr>
        <p:spPr>
          <a:xfrm>
            <a:off x="2982494" y="1616780"/>
            <a:ext cx="2008050" cy="70788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DATA </a:t>
            </a:r>
          </a:p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ENGINEERING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13DED0-89BB-C842-8D06-D24E265AE581}"/>
              </a:ext>
            </a:extLst>
          </p:cNvPr>
          <p:cNvSpPr/>
          <p:nvPr/>
        </p:nvSpPr>
        <p:spPr>
          <a:xfrm>
            <a:off x="6573931" y="1537971"/>
            <a:ext cx="1611339" cy="70788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SCIENTIFIC </a:t>
            </a:r>
          </a:p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METHOD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65B1AB-DAD9-1D46-8FA4-CE9772EB48B4}"/>
              </a:ext>
            </a:extLst>
          </p:cNvPr>
          <p:cNvSpPr/>
          <p:nvPr/>
        </p:nvSpPr>
        <p:spPr>
          <a:xfrm>
            <a:off x="8531067" y="2488404"/>
            <a:ext cx="2021002" cy="40011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MATHEMATICS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DDA369-9553-1441-A0B8-4C6EE04CE4CD}"/>
              </a:ext>
            </a:extLst>
          </p:cNvPr>
          <p:cNvSpPr/>
          <p:nvPr/>
        </p:nvSpPr>
        <p:spPr>
          <a:xfrm>
            <a:off x="8582139" y="3467995"/>
            <a:ext cx="1509196" cy="40011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STATISTICS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09DD62-A891-C442-8220-0428176BA8C0}"/>
              </a:ext>
            </a:extLst>
          </p:cNvPr>
          <p:cNvSpPr/>
          <p:nvPr/>
        </p:nvSpPr>
        <p:spPr>
          <a:xfrm>
            <a:off x="6573931" y="4661924"/>
            <a:ext cx="2160463" cy="70788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« ADVANCED » </a:t>
            </a:r>
          </a:p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COMPUTING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CFA80F-8B68-4E42-8ED4-6895ACDB9F04}"/>
              </a:ext>
            </a:extLst>
          </p:cNvPr>
          <p:cNvSpPr/>
          <p:nvPr/>
        </p:nvSpPr>
        <p:spPr>
          <a:xfrm>
            <a:off x="2982494" y="4815812"/>
            <a:ext cx="2127698" cy="40011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VISUALIZATION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5D695C-9A6E-AB4D-BBE8-275C98A9D3B4}"/>
              </a:ext>
            </a:extLst>
          </p:cNvPr>
          <p:cNvSpPr/>
          <p:nvPr/>
        </p:nvSpPr>
        <p:spPr>
          <a:xfrm>
            <a:off x="1069123" y="3576294"/>
            <a:ext cx="1326004" cy="70788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HACKER</a:t>
            </a:r>
          </a:p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MINDSET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F6FFC6-C015-4B4B-BE6E-7DE248A840DA}"/>
              </a:ext>
            </a:extLst>
          </p:cNvPr>
          <p:cNvSpPr/>
          <p:nvPr/>
        </p:nvSpPr>
        <p:spPr>
          <a:xfrm>
            <a:off x="1075236" y="2490226"/>
            <a:ext cx="1413528" cy="70788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DOMAIN</a:t>
            </a:r>
          </a:p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EXPERTISE</a:t>
            </a:r>
          </a:p>
        </p:txBody>
      </p:sp>
    </p:spTree>
    <p:extLst>
      <p:ext uri="{BB962C8B-B14F-4D97-AF65-F5344CB8AC3E}">
        <p14:creationId xmlns:p14="http://schemas.microsoft.com/office/powerpoint/2010/main" val="3594684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DD911E9-1CE5-3C40-838C-163C375B37E5}"/>
              </a:ext>
            </a:extLst>
          </p:cNvPr>
          <p:cNvSpPr/>
          <p:nvPr/>
        </p:nvSpPr>
        <p:spPr>
          <a:xfrm>
            <a:off x="1303866" y="1378921"/>
            <a:ext cx="8740097" cy="486947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45339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 HIERARCHY OF BUZZ WORDS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F25D69-8A44-0842-960B-D026E52D0A63}"/>
              </a:ext>
            </a:extLst>
          </p:cNvPr>
          <p:cNvSpPr/>
          <p:nvPr/>
        </p:nvSpPr>
        <p:spPr>
          <a:xfrm>
            <a:off x="1675175" y="1493902"/>
            <a:ext cx="4225196" cy="861774"/>
          </a:xfrm>
          <a:prstGeom prst="rect">
            <a:avLst/>
          </a:prstGeom>
          <a:noFill/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ARTIFICIAL INTELLIGENCE </a:t>
            </a:r>
            <a:b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(AI)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5EAFE67-03E7-A54D-99FB-F349EAECD99F}"/>
              </a:ext>
            </a:extLst>
          </p:cNvPr>
          <p:cNvSpPr/>
          <p:nvPr/>
        </p:nvSpPr>
        <p:spPr>
          <a:xfrm>
            <a:off x="2798218" y="2216903"/>
            <a:ext cx="6858000" cy="3574297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432EEE-C7F7-4448-9B6A-28D6BD47EAE4}"/>
              </a:ext>
            </a:extLst>
          </p:cNvPr>
          <p:cNvSpPr/>
          <p:nvPr/>
        </p:nvSpPr>
        <p:spPr>
          <a:xfrm>
            <a:off x="3092862" y="2333342"/>
            <a:ext cx="3592202" cy="861774"/>
          </a:xfrm>
          <a:prstGeom prst="rect">
            <a:avLst/>
          </a:prstGeom>
          <a:noFill/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MACHINE LEARNING </a:t>
            </a:r>
            <a:b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(ML)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B09775D-DE66-2547-AE25-D691D885CB4D}"/>
              </a:ext>
            </a:extLst>
          </p:cNvPr>
          <p:cNvSpPr/>
          <p:nvPr/>
        </p:nvSpPr>
        <p:spPr>
          <a:xfrm>
            <a:off x="4368800" y="3050038"/>
            <a:ext cx="4909803" cy="2351696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30B7FE-EBEB-A64A-98BB-30B01E34E850}"/>
              </a:ext>
            </a:extLst>
          </p:cNvPr>
          <p:cNvSpPr/>
          <p:nvPr/>
        </p:nvSpPr>
        <p:spPr>
          <a:xfrm>
            <a:off x="4605382" y="3230776"/>
            <a:ext cx="2713500" cy="861774"/>
          </a:xfrm>
          <a:prstGeom prst="rect">
            <a:avLst/>
          </a:prstGeom>
          <a:noFill/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DEEP LEARNING</a:t>
            </a:r>
            <a:b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(DL)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A8C1285-25BB-C741-9436-6642B30CB3DC}"/>
              </a:ext>
            </a:extLst>
          </p:cNvPr>
          <p:cNvSpPr/>
          <p:nvPr/>
        </p:nvSpPr>
        <p:spPr>
          <a:xfrm>
            <a:off x="7277409" y="697163"/>
            <a:ext cx="3103999" cy="5788304"/>
          </a:xfrm>
          <a:prstGeom prst="roundRect">
            <a:avLst/>
          </a:prstGeom>
          <a:noFill/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A406F5F-5AA9-A843-BD15-7BFEFCF3303C}"/>
              </a:ext>
            </a:extLst>
          </p:cNvPr>
          <p:cNvSpPr/>
          <p:nvPr/>
        </p:nvSpPr>
        <p:spPr>
          <a:xfrm>
            <a:off x="7532212" y="799515"/>
            <a:ext cx="2619948" cy="477054"/>
          </a:xfrm>
          <a:prstGeom prst="rect">
            <a:avLst/>
          </a:prstGeom>
          <a:noFill/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DATA SCIENCE</a:t>
            </a:r>
          </a:p>
        </p:txBody>
      </p:sp>
    </p:spTree>
    <p:extLst>
      <p:ext uri="{BB962C8B-B14F-4D97-AF65-F5344CB8AC3E}">
        <p14:creationId xmlns:p14="http://schemas.microsoft.com/office/powerpoint/2010/main" val="2922401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5462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AN AUTHORITATIVE DEF. OF ML BUT 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AAFE7-65EB-A542-B2B3-392BA2E78DDC}"/>
              </a:ext>
            </a:extLst>
          </p:cNvPr>
          <p:cNvSpPr/>
          <p:nvPr/>
        </p:nvSpPr>
        <p:spPr>
          <a:xfrm>
            <a:off x="1075236" y="1467571"/>
            <a:ext cx="9826999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« A COMPUTER PROGRAM IS SAID TO </a:t>
            </a:r>
            <a:r>
              <a:rPr lang="fr-FR" sz="3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LEARN</a:t>
            </a:r>
            <a:r>
              <a:rPr lang="fr-FR" sz="3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FROM EXPERIENCE </a:t>
            </a:r>
            <a:r>
              <a:rPr lang="fr-FR" sz="3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E</a:t>
            </a:r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WITH RESPECT TO SOME CLASS OF TASKS </a:t>
            </a:r>
            <a:r>
              <a:rPr lang="fr-FR" sz="3500" b="1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</a:t>
            </a:r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AND PERFORMANCE MEASURE </a:t>
            </a:r>
            <a:r>
              <a:rPr lang="fr-FR" sz="3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P</a:t>
            </a:r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IF ITS PERFORMANCE AT TASKS IN </a:t>
            </a:r>
            <a:r>
              <a:rPr lang="fr-FR" sz="3500" b="1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</a:t>
            </a:r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AS MEASURED BY </a:t>
            </a:r>
            <a:r>
              <a:rPr lang="fr-FR" sz="3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P</a:t>
            </a:r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IMPROVES WITH EXPERIENCE </a:t>
            </a:r>
            <a:r>
              <a:rPr lang="fr-FR" sz="3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E</a:t>
            </a:r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 »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9B290-97B6-1E40-B230-EA86041368D5}"/>
              </a:ext>
            </a:extLst>
          </p:cNvPr>
          <p:cNvSpPr/>
          <p:nvPr/>
        </p:nvSpPr>
        <p:spPr>
          <a:xfrm>
            <a:off x="1806201" y="4823302"/>
            <a:ext cx="52232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---- TOM MITCHELL, 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918668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2241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ANOTHER ONE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AAFE7-65EB-A542-B2B3-392BA2E78DDC}"/>
              </a:ext>
            </a:extLst>
          </p:cNvPr>
          <p:cNvSpPr/>
          <p:nvPr/>
        </p:nvSpPr>
        <p:spPr>
          <a:xfrm>
            <a:off x="1075236" y="1467571"/>
            <a:ext cx="98269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« MACHINE LEARNING IS THE FIELD OF STUDY THAT GIVES COMPUTER THE </a:t>
            </a:r>
            <a:r>
              <a:rPr lang="fr-FR" sz="3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ABILITY TO LEARN WITHOUT BEING EXPLICITLY PROGRAMMED</a:t>
            </a:r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 »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9B290-97B6-1E40-B230-EA86041368D5}"/>
              </a:ext>
            </a:extLst>
          </p:cNvPr>
          <p:cNvSpPr/>
          <p:nvPr/>
        </p:nvSpPr>
        <p:spPr>
          <a:xfrm>
            <a:off x="1806201" y="3587170"/>
            <a:ext cx="3365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---- ARTHUR SAMUEL, 1959</a:t>
            </a:r>
          </a:p>
        </p:txBody>
      </p:sp>
    </p:spTree>
    <p:extLst>
      <p:ext uri="{BB962C8B-B14F-4D97-AF65-F5344CB8AC3E}">
        <p14:creationId xmlns:p14="http://schemas.microsoft.com/office/powerpoint/2010/main" val="1164309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6735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 COMPELLING EXAMPLE: TENNIS [UNSOLVED]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AA8C35-C78B-EE48-9752-99C4AEAE7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141" y="1122981"/>
            <a:ext cx="7609372" cy="508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AA5C8F-CFD3-8F4B-8EEC-CCCFC9650602}"/>
              </a:ext>
            </a:extLst>
          </p:cNvPr>
          <p:cNvSpPr txBox="1"/>
          <p:nvPr/>
        </p:nvSpPr>
        <p:spPr>
          <a:xfrm>
            <a:off x="1878676" y="6385852"/>
            <a:ext cx="3741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* Play the </a:t>
            </a:r>
            <a:r>
              <a:rPr lang="fr-FR" sz="12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powerpoint</a:t>
            </a:r>
            <a:r>
              <a:rPr lang="fr-FR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version to </a:t>
            </a:r>
            <a:r>
              <a:rPr lang="fr-FR" sz="12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see</a:t>
            </a:r>
            <a:r>
              <a:rPr lang="fr-FR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the animation</a:t>
            </a:r>
          </a:p>
        </p:txBody>
      </p:sp>
    </p:spTree>
    <p:extLst>
      <p:ext uri="{BB962C8B-B14F-4D97-AF65-F5344CB8AC3E}">
        <p14:creationId xmlns:p14="http://schemas.microsoft.com/office/powerpoint/2010/main" val="460075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9196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TENNIS [SOLVED AFTER 5 MIN TRAINING ON STANDARD LAPTOP]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D53BF-CE11-6540-BF0F-82B38B1D0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725" y="1122982"/>
            <a:ext cx="7620000" cy="508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E78620-26C2-5143-9AB8-FAC8F0C7DD18}"/>
              </a:ext>
            </a:extLst>
          </p:cNvPr>
          <p:cNvSpPr txBox="1"/>
          <p:nvPr/>
        </p:nvSpPr>
        <p:spPr>
          <a:xfrm>
            <a:off x="1878676" y="6385852"/>
            <a:ext cx="3741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* Play the </a:t>
            </a:r>
            <a:r>
              <a:rPr lang="fr-FR" sz="12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powerpoint</a:t>
            </a:r>
            <a:r>
              <a:rPr lang="fr-FR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version to </a:t>
            </a:r>
            <a:r>
              <a:rPr lang="fr-FR" sz="12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see</a:t>
            </a:r>
            <a:r>
              <a:rPr lang="fr-FR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the animation</a:t>
            </a:r>
          </a:p>
        </p:txBody>
      </p:sp>
    </p:spTree>
    <p:extLst>
      <p:ext uri="{BB962C8B-B14F-4D97-AF65-F5344CB8AC3E}">
        <p14:creationId xmlns:p14="http://schemas.microsoft.com/office/powerpoint/2010/main" val="5583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1080000"/>
            <a:ext cx="835940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QUICK NOMENCLATURE OF ML « PARADIGMS »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1676793"/>
            <a:ext cx="3032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42390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3404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SUPERVISED LEARNING</a:t>
            </a:r>
          </a:p>
        </p:txBody>
      </p:sp>
      <p:pic>
        <p:nvPicPr>
          <p:cNvPr id="6" name="Graphic 5" descr="Cat">
            <a:extLst>
              <a:ext uri="{FF2B5EF4-FFF2-40B4-BE49-F238E27FC236}">
                <a16:creationId xmlns:a16="http://schemas.microsoft.com/office/drawing/2014/main" id="{2BF9BFE4-029B-774D-90D1-8DD606F8C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53776" y="1741268"/>
            <a:ext cx="643855" cy="643855"/>
          </a:xfrm>
          <a:prstGeom prst="rect">
            <a:avLst/>
          </a:prstGeom>
        </p:spPr>
      </p:pic>
      <p:pic>
        <p:nvPicPr>
          <p:cNvPr id="7" name="Graphic 6" descr="Cat">
            <a:extLst>
              <a:ext uri="{FF2B5EF4-FFF2-40B4-BE49-F238E27FC236}">
                <a16:creationId xmlns:a16="http://schemas.microsoft.com/office/drawing/2014/main" id="{08BD70A4-4C34-6E46-B5D8-2C7FE1BAF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3681" y="1741268"/>
            <a:ext cx="643855" cy="643855"/>
          </a:xfrm>
          <a:prstGeom prst="rect">
            <a:avLst/>
          </a:prstGeom>
        </p:spPr>
      </p:pic>
      <p:pic>
        <p:nvPicPr>
          <p:cNvPr id="8" name="Graphic 7" descr="Cat">
            <a:extLst>
              <a:ext uri="{FF2B5EF4-FFF2-40B4-BE49-F238E27FC236}">
                <a16:creationId xmlns:a16="http://schemas.microsoft.com/office/drawing/2014/main" id="{9FADC578-8225-CF4E-9552-1F45A27B9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61753" y="2381289"/>
            <a:ext cx="643855" cy="6438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A6ED03-1A15-8A49-AC2A-DAE6579FCD8F}"/>
              </a:ext>
            </a:extLst>
          </p:cNvPr>
          <p:cNvSpPr txBox="1"/>
          <p:nvPr/>
        </p:nvSpPr>
        <p:spPr>
          <a:xfrm>
            <a:off x="1771146" y="4449990"/>
            <a:ext cx="2372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THESE ARE CATS</a:t>
            </a:r>
          </a:p>
        </p:txBody>
      </p:sp>
      <p:pic>
        <p:nvPicPr>
          <p:cNvPr id="10" name="Graphic 9" descr="Cat">
            <a:extLst>
              <a:ext uri="{FF2B5EF4-FFF2-40B4-BE49-F238E27FC236}">
                <a16:creationId xmlns:a16="http://schemas.microsoft.com/office/drawing/2014/main" id="{511E9A3F-F47D-C140-B2DA-541110FA6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04570" y="4222971"/>
            <a:ext cx="643855" cy="643855"/>
          </a:xfrm>
          <a:prstGeom prst="rect">
            <a:avLst/>
          </a:prstGeom>
        </p:spPr>
      </p:pic>
      <p:pic>
        <p:nvPicPr>
          <p:cNvPr id="11" name="Graphic 10" descr="Dog">
            <a:extLst>
              <a:ext uri="{FF2B5EF4-FFF2-40B4-BE49-F238E27FC236}">
                <a16:creationId xmlns:a16="http://schemas.microsoft.com/office/drawing/2014/main" id="{D25AD727-3A40-6942-8751-542014051B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75308" y="4087698"/>
            <a:ext cx="914400" cy="914400"/>
          </a:xfrm>
          <a:prstGeom prst="rect">
            <a:avLst/>
          </a:prstGeom>
        </p:spPr>
      </p:pic>
      <p:pic>
        <p:nvPicPr>
          <p:cNvPr id="12" name="Graphic 11" descr="Computer">
            <a:extLst>
              <a:ext uri="{FF2B5EF4-FFF2-40B4-BE49-F238E27FC236}">
                <a16:creationId xmlns:a16="http://schemas.microsoft.com/office/drawing/2014/main" id="{AA6BB317-CD53-1249-B7F0-3276D1A279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6291" y="1617719"/>
            <a:ext cx="1507921" cy="1507921"/>
          </a:xfrm>
          <a:prstGeom prst="rect">
            <a:avLst/>
          </a:prstGeom>
        </p:spPr>
      </p:pic>
      <p:pic>
        <p:nvPicPr>
          <p:cNvPr id="13" name="Graphic 12" descr="Thought bubble">
            <a:extLst>
              <a:ext uri="{FF2B5EF4-FFF2-40B4-BE49-F238E27FC236}">
                <a16:creationId xmlns:a16="http://schemas.microsoft.com/office/drawing/2014/main" id="{930EA01F-B625-DA4B-AFED-2259365AFC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75591" y="1430830"/>
            <a:ext cx="1764332" cy="1764332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311201C-B4D1-8E4A-BED7-EA5932A937DB}"/>
              </a:ext>
            </a:extLst>
          </p:cNvPr>
          <p:cNvSpPr/>
          <p:nvPr/>
        </p:nvSpPr>
        <p:spPr>
          <a:xfrm>
            <a:off x="1855020" y="1445555"/>
            <a:ext cx="2007934" cy="1837189"/>
          </a:xfrm>
          <a:prstGeom prst="round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81F9DC-8C34-CA48-A383-65E6FFF80D93}"/>
              </a:ext>
            </a:extLst>
          </p:cNvPr>
          <p:cNvSpPr txBox="1"/>
          <p:nvPr/>
        </p:nvSpPr>
        <p:spPr>
          <a:xfrm>
            <a:off x="2057036" y="3410314"/>
            <a:ext cx="14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KNOWN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9DA52B-29A8-6C49-8CBD-43B776100AA8}"/>
              </a:ext>
            </a:extLst>
          </p:cNvPr>
          <p:cNvSpPr txBox="1"/>
          <p:nvPr/>
        </p:nvSpPr>
        <p:spPr>
          <a:xfrm>
            <a:off x="1890322" y="5125155"/>
            <a:ext cx="1937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KNOWN RESPONSE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F209D9C-5C72-FD44-8EED-A788E60DA3B6}"/>
              </a:ext>
            </a:extLst>
          </p:cNvPr>
          <p:cNvSpPr/>
          <p:nvPr/>
        </p:nvSpPr>
        <p:spPr>
          <a:xfrm>
            <a:off x="1650971" y="4307935"/>
            <a:ext cx="2580305" cy="675404"/>
          </a:xfrm>
          <a:prstGeom prst="round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0DB6A5-DD0C-BD42-BD8F-9F5F3E54A239}"/>
              </a:ext>
            </a:extLst>
          </p:cNvPr>
          <p:cNvSpPr txBox="1"/>
          <p:nvPr/>
        </p:nvSpPr>
        <p:spPr>
          <a:xfrm>
            <a:off x="8708359" y="3175111"/>
            <a:ext cx="1611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NEW RESPONSE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6AEC48-56CB-FB4A-838A-EFC9F293F4FC}"/>
              </a:ext>
            </a:extLst>
          </p:cNvPr>
          <p:cNvSpPr txBox="1"/>
          <p:nvPr/>
        </p:nvSpPr>
        <p:spPr>
          <a:xfrm>
            <a:off x="6058617" y="4964143"/>
            <a:ext cx="1145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NEW DATA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D1E0225-7A9A-AE45-99A3-48822B115CE6}"/>
              </a:ext>
            </a:extLst>
          </p:cNvPr>
          <p:cNvCxnSpPr/>
          <p:nvPr/>
        </p:nvCxnSpPr>
        <p:spPr>
          <a:xfrm>
            <a:off x="4123013" y="2381289"/>
            <a:ext cx="1568741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4E551F4-4CCE-C048-AB3C-941DB47587A2}"/>
              </a:ext>
            </a:extLst>
          </p:cNvPr>
          <p:cNvCxnSpPr>
            <a:cxnSpLocks/>
          </p:cNvCxnSpPr>
          <p:nvPr/>
        </p:nvCxnSpPr>
        <p:spPr>
          <a:xfrm flipV="1">
            <a:off x="4324372" y="2880073"/>
            <a:ext cx="1367382" cy="1241554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 descr="Brain">
            <a:extLst>
              <a:ext uri="{FF2B5EF4-FFF2-40B4-BE49-F238E27FC236}">
                <a16:creationId xmlns:a16="http://schemas.microsoft.com/office/drawing/2014/main" id="{8E89DAB5-3945-5942-81C9-9FEAF51537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68262" y="2056541"/>
            <a:ext cx="467686" cy="467686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7D8E489-15EF-874D-BCE0-A1C2C2BD595A}"/>
              </a:ext>
            </a:extLst>
          </p:cNvPr>
          <p:cNvCxnSpPr>
            <a:cxnSpLocks/>
          </p:cNvCxnSpPr>
          <p:nvPr/>
        </p:nvCxnSpPr>
        <p:spPr>
          <a:xfrm>
            <a:off x="7711429" y="2290384"/>
            <a:ext cx="89705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0FB68DC-2FDE-6F42-B8E0-6D603312AC42}"/>
              </a:ext>
            </a:extLst>
          </p:cNvPr>
          <p:cNvSpPr txBox="1"/>
          <p:nvPr/>
        </p:nvSpPr>
        <p:spPr>
          <a:xfrm>
            <a:off x="7332034" y="4121627"/>
            <a:ext cx="61239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5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77"/>
              </a:rPr>
              <a:t>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6E0957-10DB-4C41-BD1E-D419A6D19119}"/>
              </a:ext>
            </a:extLst>
          </p:cNvPr>
          <p:cNvSpPr txBox="1"/>
          <p:nvPr/>
        </p:nvSpPr>
        <p:spPr>
          <a:xfrm>
            <a:off x="6132295" y="2875962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MODEL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B302552-D2BE-A544-989E-0B87292411F1}"/>
              </a:ext>
            </a:extLst>
          </p:cNvPr>
          <p:cNvCxnSpPr>
            <a:cxnSpLocks/>
          </p:cNvCxnSpPr>
          <p:nvPr/>
        </p:nvCxnSpPr>
        <p:spPr>
          <a:xfrm flipV="1">
            <a:off x="6559966" y="3325785"/>
            <a:ext cx="0" cy="713207"/>
          </a:xfrm>
          <a:prstGeom prst="straightConnector1">
            <a:avLst/>
          </a:prstGeom>
          <a:ln w="412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632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976149"/>
            <a:ext cx="959128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1. DATA SCIENCE INTRODUCTION |AN OVERVIEW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146CB8-1131-3141-B7A5-066344E964DA}"/>
              </a:ext>
            </a:extLst>
          </p:cNvPr>
          <p:cNvSpPr/>
          <p:nvPr/>
        </p:nvSpPr>
        <p:spPr>
          <a:xfrm>
            <a:off x="849329" y="1830167"/>
            <a:ext cx="793595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2. PREDICTION MACHINES | THE ENGINE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F67748-04DE-A74C-B86C-4F72DB671E59}"/>
              </a:ext>
            </a:extLst>
          </p:cNvPr>
          <p:cNvSpPr/>
          <p:nvPr/>
        </p:nvSpPr>
        <p:spPr>
          <a:xfrm>
            <a:off x="849329" y="2665670"/>
            <a:ext cx="576593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3. DEPLOYMENT MOMENTUM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606219-A4F6-3C4F-AF85-7E123FD5161B}"/>
              </a:ext>
            </a:extLst>
          </p:cNvPr>
          <p:cNvSpPr/>
          <p:nvPr/>
        </p:nvSpPr>
        <p:spPr>
          <a:xfrm>
            <a:off x="825579" y="3477423"/>
            <a:ext cx="921912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4. [POTENTIAL] TRACKS TO DEVELOP CAPACITIES</a:t>
            </a:r>
          </a:p>
        </p:txBody>
      </p:sp>
    </p:spTree>
    <p:extLst>
      <p:ext uri="{BB962C8B-B14F-4D97-AF65-F5344CB8AC3E}">
        <p14:creationId xmlns:p14="http://schemas.microsoft.com/office/powerpoint/2010/main" val="771462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38472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UNSUPERVISED LEARNING</a:t>
            </a:r>
          </a:p>
        </p:txBody>
      </p:sp>
      <p:pic>
        <p:nvPicPr>
          <p:cNvPr id="5" name="Graphic 4" descr="Cat">
            <a:extLst>
              <a:ext uri="{FF2B5EF4-FFF2-40B4-BE49-F238E27FC236}">
                <a16:creationId xmlns:a16="http://schemas.microsoft.com/office/drawing/2014/main" id="{E4D6005B-1B5F-9742-A9D3-61CB82842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9147" y="2038783"/>
            <a:ext cx="643855" cy="643855"/>
          </a:xfrm>
          <a:prstGeom prst="rect">
            <a:avLst/>
          </a:prstGeom>
        </p:spPr>
      </p:pic>
      <p:pic>
        <p:nvPicPr>
          <p:cNvPr id="6" name="Graphic 5" descr="Cat">
            <a:extLst>
              <a:ext uri="{FF2B5EF4-FFF2-40B4-BE49-F238E27FC236}">
                <a16:creationId xmlns:a16="http://schemas.microsoft.com/office/drawing/2014/main" id="{DD238CBF-488C-1743-95D4-27D271D4E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4159" y="3554861"/>
            <a:ext cx="643855" cy="643855"/>
          </a:xfrm>
          <a:prstGeom prst="rect">
            <a:avLst/>
          </a:prstGeom>
        </p:spPr>
      </p:pic>
      <p:pic>
        <p:nvPicPr>
          <p:cNvPr id="7" name="Graphic 6" descr="Cat">
            <a:extLst>
              <a:ext uri="{FF2B5EF4-FFF2-40B4-BE49-F238E27FC236}">
                <a16:creationId xmlns:a16="http://schemas.microsoft.com/office/drawing/2014/main" id="{0B0DF307-A16E-4A4F-AEB6-BFB6FA1BA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9961" y="2840241"/>
            <a:ext cx="643855" cy="643855"/>
          </a:xfrm>
          <a:prstGeom prst="rect">
            <a:avLst/>
          </a:prstGeom>
        </p:spPr>
      </p:pic>
      <p:pic>
        <p:nvPicPr>
          <p:cNvPr id="8" name="Graphic 7" descr="Dog">
            <a:extLst>
              <a:ext uri="{FF2B5EF4-FFF2-40B4-BE49-F238E27FC236}">
                <a16:creationId xmlns:a16="http://schemas.microsoft.com/office/drawing/2014/main" id="{34F70507-3383-8447-81F9-97235427EF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4689" y="1898811"/>
            <a:ext cx="914400" cy="914400"/>
          </a:xfrm>
          <a:prstGeom prst="rect">
            <a:avLst/>
          </a:prstGeom>
        </p:spPr>
      </p:pic>
      <p:pic>
        <p:nvPicPr>
          <p:cNvPr id="9" name="Graphic 8" descr="Computer">
            <a:extLst>
              <a:ext uri="{FF2B5EF4-FFF2-40B4-BE49-F238E27FC236}">
                <a16:creationId xmlns:a16="http://schemas.microsoft.com/office/drawing/2014/main" id="{61D18751-5348-C34D-9920-313487882B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06086" y="2110958"/>
            <a:ext cx="1507921" cy="15079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F9B6B2-67CE-9B40-AF5E-096BA7DB0717}"/>
              </a:ext>
            </a:extLst>
          </p:cNvPr>
          <p:cNvSpPr txBox="1"/>
          <p:nvPr/>
        </p:nvSpPr>
        <p:spPr>
          <a:xfrm>
            <a:off x="1911300" y="4397035"/>
            <a:ext cx="1222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INPUT 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DCE343-8D70-424A-B13A-8E9FDDA6A5D8}"/>
              </a:ext>
            </a:extLst>
          </p:cNvPr>
          <p:cNvCxnSpPr/>
          <p:nvPr/>
        </p:nvCxnSpPr>
        <p:spPr>
          <a:xfrm>
            <a:off x="3778308" y="3037796"/>
            <a:ext cx="1568741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Brain">
            <a:extLst>
              <a:ext uri="{FF2B5EF4-FFF2-40B4-BE49-F238E27FC236}">
                <a16:creationId xmlns:a16="http://schemas.microsoft.com/office/drawing/2014/main" id="{927EC71B-C38E-134D-9732-013B78BD71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8057" y="2549780"/>
            <a:ext cx="467686" cy="46768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550D3D6-848B-BB46-A132-F3DB24E9FBB7}"/>
              </a:ext>
            </a:extLst>
          </p:cNvPr>
          <p:cNvCxnSpPr>
            <a:cxnSpLocks/>
          </p:cNvCxnSpPr>
          <p:nvPr/>
        </p:nvCxnSpPr>
        <p:spPr>
          <a:xfrm flipV="1">
            <a:off x="7266056" y="2172087"/>
            <a:ext cx="1000362" cy="510551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CB800CE-3A13-5746-8E8D-7945E1AE8845}"/>
              </a:ext>
            </a:extLst>
          </p:cNvPr>
          <p:cNvSpPr txBox="1"/>
          <p:nvPr/>
        </p:nvSpPr>
        <p:spPr>
          <a:xfrm>
            <a:off x="5747906" y="3444718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MODEL</a:t>
            </a:r>
          </a:p>
        </p:txBody>
      </p:sp>
      <p:pic>
        <p:nvPicPr>
          <p:cNvPr id="15" name="Graphic 14" descr="Turtle">
            <a:extLst>
              <a:ext uri="{FF2B5EF4-FFF2-40B4-BE49-F238E27FC236}">
                <a16:creationId xmlns:a16="http://schemas.microsoft.com/office/drawing/2014/main" id="{15ED3ECD-E183-CE4E-B98F-C61C0367C5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04159" y="2828397"/>
            <a:ext cx="790482" cy="790482"/>
          </a:xfrm>
          <a:prstGeom prst="rect">
            <a:avLst/>
          </a:prstGeom>
        </p:spPr>
      </p:pic>
      <p:pic>
        <p:nvPicPr>
          <p:cNvPr id="16" name="Graphic 15" descr="Dog">
            <a:extLst>
              <a:ext uri="{FF2B5EF4-FFF2-40B4-BE49-F238E27FC236}">
                <a16:creationId xmlns:a16="http://schemas.microsoft.com/office/drawing/2014/main" id="{0AEDC8FB-B9D1-D04D-9CA7-A7F3FF7F6C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01236" y="3482635"/>
            <a:ext cx="914400" cy="914400"/>
          </a:xfrm>
          <a:prstGeom prst="rect">
            <a:avLst/>
          </a:prstGeom>
        </p:spPr>
      </p:pic>
      <p:pic>
        <p:nvPicPr>
          <p:cNvPr id="17" name="Graphic 16" descr="Thought bubble">
            <a:extLst>
              <a:ext uri="{FF2B5EF4-FFF2-40B4-BE49-F238E27FC236}">
                <a16:creationId xmlns:a16="http://schemas.microsoft.com/office/drawing/2014/main" id="{3C132878-FD61-4843-BA95-780B5EDC5BA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46511" y="1941318"/>
            <a:ext cx="461536" cy="4615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B4926E-7181-424F-97F7-413C5D4882A9}"/>
              </a:ext>
            </a:extLst>
          </p:cNvPr>
          <p:cNvSpPr txBox="1"/>
          <p:nvPr/>
        </p:nvSpPr>
        <p:spPr>
          <a:xfrm>
            <a:off x="5054679" y="1567831"/>
            <a:ext cx="2332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 CAN SEE A PATTERN</a:t>
            </a:r>
          </a:p>
        </p:txBody>
      </p:sp>
      <p:pic>
        <p:nvPicPr>
          <p:cNvPr id="19" name="Graphic 18" descr="Cat">
            <a:extLst>
              <a:ext uri="{FF2B5EF4-FFF2-40B4-BE49-F238E27FC236}">
                <a16:creationId xmlns:a16="http://schemas.microsoft.com/office/drawing/2014/main" id="{1504B209-A680-A941-8878-86CEDE43F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67564" y="1664200"/>
            <a:ext cx="643855" cy="643855"/>
          </a:xfrm>
          <a:prstGeom prst="rect">
            <a:avLst/>
          </a:prstGeom>
        </p:spPr>
      </p:pic>
      <p:pic>
        <p:nvPicPr>
          <p:cNvPr id="20" name="Graphic 19" descr="Cat">
            <a:extLst>
              <a:ext uri="{FF2B5EF4-FFF2-40B4-BE49-F238E27FC236}">
                <a16:creationId xmlns:a16="http://schemas.microsoft.com/office/drawing/2014/main" id="{FB5A2BE5-CBE7-FC40-A73B-A1028A456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1633" y="1653673"/>
            <a:ext cx="643855" cy="643855"/>
          </a:xfrm>
          <a:prstGeom prst="rect">
            <a:avLst/>
          </a:prstGeom>
        </p:spPr>
      </p:pic>
      <p:pic>
        <p:nvPicPr>
          <p:cNvPr id="21" name="Graphic 20" descr="Cat">
            <a:extLst>
              <a:ext uri="{FF2B5EF4-FFF2-40B4-BE49-F238E27FC236}">
                <a16:creationId xmlns:a16="http://schemas.microsoft.com/office/drawing/2014/main" id="{D1435E51-008A-3A4B-942B-628388EE8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29501" y="1653674"/>
            <a:ext cx="643855" cy="643855"/>
          </a:xfrm>
          <a:prstGeom prst="rect">
            <a:avLst/>
          </a:prstGeom>
        </p:spPr>
      </p:pic>
      <p:pic>
        <p:nvPicPr>
          <p:cNvPr id="22" name="Graphic 21" descr="Dog">
            <a:extLst>
              <a:ext uri="{FF2B5EF4-FFF2-40B4-BE49-F238E27FC236}">
                <a16:creationId xmlns:a16="http://schemas.microsoft.com/office/drawing/2014/main" id="{A0F2EA9F-0F00-284B-96CD-ECBE93CAEA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67564" y="2481303"/>
            <a:ext cx="914400" cy="914400"/>
          </a:xfrm>
          <a:prstGeom prst="rect">
            <a:avLst/>
          </a:prstGeom>
        </p:spPr>
      </p:pic>
      <p:pic>
        <p:nvPicPr>
          <p:cNvPr id="23" name="Graphic 22" descr="Dog">
            <a:extLst>
              <a:ext uri="{FF2B5EF4-FFF2-40B4-BE49-F238E27FC236}">
                <a16:creationId xmlns:a16="http://schemas.microsoft.com/office/drawing/2014/main" id="{720ED80B-58F9-5C41-BC60-989893F12D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9975" y="2465724"/>
            <a:ext cx="914400" cy="9144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94B8E1D-6023-E047-9F82-0888DC26BC45}"/>
              </a:ext>
            </a:extLst>
          </p:cNvPr>
          <p:cNvCxnSpPr>
            <a:cxnSpLocks/>
          </p:cNvCxnSpPr>
          <p:nvPr/>
        </p:nvCxnSpPr>
        <p:spPr>
          <a:xfrm flipV="1">
            <a:off x="7266056" y="2943856"/>
            <a:ext cx="1063497" cy="1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10577B4-7C8B-734C-A010-A306A08F61ED}"/>
              </a:ext>
            </a:extLst>
          </p:cNvPr>
          <p:cNvCxnSpPr>
            <a:cxnSpLocks/>
          </p:cNvCxnSpPr>
          <p:nvPr/>
        </p:nvCxnSpPr>
        <p:spPr>
          <a:xfrm>
            <a:off x="7309037" y="3318467"/>
            <a:ext cx="1020516" cy="880249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 descr="Turtle">
            <a:extLst>
              <a:ext uri="{FF2B5EF4-FFF2-40B4-BE49-F238E27FC236}">
                <a16:creationId xmlns:a16="http://schemas.microsoft.com/office/drawing/2014/main" id="{F029BA0D-E04D-8543-86BF-DC98567EC0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29523" y="3752495"/>
            <a:ext cx="790482" cy="79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7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4036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REINFORCEMENT LEARNING</a:t>
            </a:r>
          </a:p>
        </p:txBody>
      </p:sp>
      <p:pic>
        <p:nvPicPr>
          <p:cNvPr id="27" name="Graphic 26" descr="Robot">
            <a:extLst>
              <a:ext uri="{FF2B5EF4-FFF2-40B4-BE49-F238E27FC236}">
                <a16:creationId xmlns:a16="http://schemas.microsoft.com/office/drawing/2014/main" id="{73BAB910-9718-9C4B-92EF-C69DE65F1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7793" y="3773221"/>
            <a:ext cx="1476881" cy="1476881"/>
          </a:xfrm>
          <a:prstGeom prst="rect">
            <a:avLst/>
          </a:prstGeom>
        </p:spPr>
      </p:pic>
      <p:pic>
        <p:nvPicPr>
          <p:cNvPr id="28" name="Graphic 27" descr="Earth Globe Americas">
            <a:extLst>
              <a:ext uri="{FF2B5EF4-FFF2-40B4-BE49-F238E27FC236}">
                <a16:creationId xmlns:a16="http://schemas.microsoft.com/office/drawing/2014/main" id="{BF8EF81E-401B-AB4A-973C-25B871B79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04956" y="1119903"/>
            <a:ext cx="1329718" cy="1329718"/>
          </a:xfrm>
          <a:prstGeom prst="rect">
            <a:avLst/>
          </a:prstGeom>
        </p:spPr>
      </p:pic>
      <p:sp>
        <p:nvSpPr>
          <p:cNvPr id="29" name="U-Turn Arrow 28">
            <a:extLst>
              <a:ext uri="{FF2B5EF4-FFF2-40B4-BE49-F238E27FC236}">
                <a16:creationId xmlns:a16="http://schemas.microsoft.com/office/drawing/2014/main" id="{3414D62C-10C7-FB47-8DEC-853365322D76}"/>
              </a:ext>
            </a:extLst>
          </p:cNvPr>
          <p:cNvSpPr/>
          <p:nvPr/>
        </p:nvSpPr>
        <p:spPr>
          <a:xfrm rot="5400000" flipH="1">
            <a:off x="5341544" y="3054579"/>
            <a:ext cx="3227666" cy="384002"/>
          </a:xfrm>
          <a:prstGeom prst="utur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DDD558-D840-9649-9EDB-9D1532F1C3AF}"/>
              </a:ext>
            </a:extLst>
          </p:cNvPr>
          <p:cNvSpPr txBox="1"/>
          <p:nvPr/>
        </p:nvSpPr>
        <p:spPr>
          <a:xfrm>
            <a:off x="7353543" y="3004580"/>
            <a:ext cx="573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ACT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FF3649-A773-2D47-AF32-44B989C701CA}"/>
              </a:ext>
            </a:extLst>
          </p:cNvPr>
          <p:cNvSpPr txBox="1"/>
          <p:nvPr/>
        </p:nvSpPr>
        <p:spPr>
          <a:xfrm>
            <a:off x="5212532" y="2436571"/>
            <a:ext cx="1734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ENVIRONMENT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1062F80-FB75-4043-B402-D33F7E1A7AF6}"/>
              </a:ext>
            </a:extLst>
          </p:cNvPr>
          <p:cNvSpPr txBox="1"/>
          <p:nvPr/>
        </p:nvSpPr>
        <p:spPr>
          <a:xfrm>
            <a:off x="5572335" y="5250102"/>
            <a:ext cx="8910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AGENT</a:t>
            </a:r>
          </a:p>
        </p:txBody>
      </p:sp>
      <p:sp>
        <p:nvSpPr>
          <p:cNvPr id="33" name="U-Turn Arrow 32">
            <a:extLst>
              <a:ext uri="{FF2B5EF4-FFF2-40B4-BE49-F238E27FC236}">
                <a16:creationId xmlns:a16="http://schemas.microsoft.com/office/drawing/2014/main" id="{00F85329-E189-7742-8E7B-04326F4B9E86}"/>
              </a:ext>
            </a:extLst>
          </p:cNvPr>
          <p:cNvSpPr/>
          <p:nvPr/>
        </p:nvSpPr>
        <p:spPr>
          <a:xfrm rot="16200000" flipH="1">
            <a:off x="3466178" y="3155971"/>
            <a:ext cx="3227666" cy="355564"/>
          </a:xfrm>
          <a:prstGeom prst="utur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37D7D8B-158F-2046-88F5-123E3837E537}"/>
              </a:ext>
            </a:extLst>
          </p:cNvPr>
          <p:cNvSpPr txBox="1"/>
          <p:nvPr/>
        </p:nvSpPr>
        <p:spPr>
          <a:xfrm>
            <a:off x="2346506" y="2862942"/>
            <a:ext cx="3225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OBSERVE ITS STATE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GET REWARD</a:t>
            </a:r>
          </a:p>
        </p:txBody>
      </p:sp>
    </p:spTree>
    <p:extLst>
      <p:ext uri="{BB962C8B-B14F-4D97-AF65-F5344CB8AC3E}">
        <p14:creationId xmlns:p14="http://schemas.microsoft.com/office/powerpoint/2010/main" val="3786284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1080000"/>
            <a:ext cx="96428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NAVIGATE DATA SCIENCE | ML | DL | AI APPLICATIONS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1676793"/>
            <a:ext cx="3032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549675-36B5-854B-870F-6D67807EAA81}"/>
              </a:ext>
            </a:extLst>
          </p:cNvPr>
          <p:cNvSpPr/>
          <p:nvPr/>
        </p:nvSpPr>
        <p:spPr>
          <a:xfrm>
            <a:off x="1078992" y="1587271"/>
            <a:ext cx="71526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LIST APPLICATIONS YOU CAN THINK OF.</a:t>
            </a:r>
          </a:p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HOW COULD YOU GROUP THEM?</a:t>
            </a:r>
          </a:p>
        </p:txBody>
      </p:sp>
    </p:spTree>
    <p:extLst>
      <p:ext uri="{BB962C8B-B14F-4D97-AF65-F5344CB8AC3E}">
        <p14:creationId xmlns:p14="http://schemas.microsoft.com/office/powerpoint/2010/main" val="3774790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3284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BY TECHNOLOGY TYPE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098F98-E9D0-D047-9238-BB9AF9E9A256}"/>
              </a:ext>
            </a:extLst>
          </p:cNvPr>
          <p:cNvSpPr txBox="1"/>
          <p:nvPr/>
        </p:nvSpPr>
        <p:spPr>
          <a:xfrm>
            <a:off x="1075236" y="1327359"/>
            <a:ext cx="9909364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IMAGE RECOGNITION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OBJECT DETECTION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NATURAL LANGUAGE PROCESSING, SPEECH RECOGNITION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TIME SERIES PREDICTION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ROBOTIC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GAMES &amp; SIMULATION, …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4860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3141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BY ACTIVITY SECTORS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098F98-E9D0-D047-9238-BB9AF9E9A256}"/>
              </a:ext>
            </a:extLst>
          </p:cNvPr>
          <p:cNvSpPr txBox="1"/>
          <p:nvPr/>
        </p:nvSpPr>
        <p:spPr>
          <a:xfrm>
            <a:off x="1075236" y="1327356"/>
            <a:ext cx="990936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HEALTH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AGRICULTURE, ENVIRONMENT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EDUCATION &amp; SCIENCE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INDUSTRY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DEFENCE, ...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26493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1080000"/>
            <a:ext cx="731636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QUICK TOUR OF EXAMPLE APPLICATIONS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1676793"/>
            <a:ext cx="3032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549675-36B5-854B-870F-6D67807EAA81}"/>
              </a:ext>
            </a:extLst>
          </p:cNvPr>
          <p:cNvSpPr/>
          <p:nvPr/>
        </p:nvSpPr>
        <p:spPr>
          <a:xfrm>
            <a:off x="1128867" y="1653773"/>
            <a:ext cx="71526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FROM OBJECT DETECTION TO MUSIC</a:t>
            </a:r>
          </a:p>
        </p:txBody>
      </p:sp>
    </p:spTree>
    <p:extLst>
      <p:ext uri="{BB962C8B-B14F-4D97-AF65-F5344CB8AC3E}">
        <p14:creationId xmlns:p14="http://schemas.microsoft.com/office/powerpoint/2010/main" val="3518636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4257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REAL TIME OBJECT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2DC68F-8E63-2645-BC08-C7FA5CEC2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469" y="1331407"/>
            <a:ext cx="7624954" cy="390313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AE26A0F-351B-6147-A663-CCF09BE72561}"/>
              </a:ext>
            </a:extLst>
          </p:cNvPr>
          <p:cNvSpPr/>
          <p:nvPr/>
        </p:nvSpPr>
        <p:spPr>
          <a:xfrm>
            <a:off x="1080000" y="5326756"/>
            <a:ext cx="3970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https://pjreddie.com/darknet/yolo</a:t>
            </a:r>
            <a:endParaRPr lang="fr-FR" dirty="0">
              <a:solidFill>
                <a:schemeClr val="bg1">
                  <a:lumMod val="50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891936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2567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SMART FARMING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537A9C-F66C-434F-A6A6-A1C4156AC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0" y="1518507"/>
            <a:ext cx="9326880" cy="27492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E26A22D-B475-6442-963B-408FB65EAC31}"/>
              </a:ext>
            </a:extLst>
          </p:cNvPr>
          <p:cNvSpPr/>
          <p:nvPr/>
        </p:nvSpPr>
        <p:spPr>
          <a:xfrm>
            <a:off x="1213003" y="4497960"/>
            <a:ext cx="31900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tinyurl.com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/y7js7scm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718465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3703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AIR QUALITY PREDICTION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26A22D-B475-6442-963B-408FB65EAC31}"/>
              </a:ext>
            </a:extLst>
          </p:cNvPr>
          <p:cNvSpPr/>
          <p:nvPr/>
        </p:nvSpPr>
        <p:spPr>
          <a:xfrm>
            <a:off x="1196379" y="4315078"/>
            <a:ext cx="4644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https://www.kaggle.com/c/dsg-hackathon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FB429E-2628-314E-B6AB-A2DA2B32C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379" y="1427239"/>
            <a:ext cx="10624457" cy="273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514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3538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ENERGY CONSUMPTION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E15806-4209-BC47-8882-D3F2D40CEF92}"/>
              </a:ext>
            </a:extLst>
          </p:cNvPr>
          <p:cNvSpPr/>
          <p:nvPr/>
        </p:nvSpPr>
        <p:spPr>
          <a:xfrm>
            <a:off x="1196378" y="4248576"/>
            <a:ext cx="90900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deepmind.com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/blog/deepmind-ai-reduces-google-data-centre-cooling-bill-40/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6FF246-219D-EC4B-BF0D-885AD2F42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378" y="1429905"/>
            <a:ext cx="9632799" cy="260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86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976149"/>
            <a:ext cx="959128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1. DATA SCIENCE INTRODUCTION |AN OVERVIEW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146CB8-1131-3141-B7A5-066344E964DA}"/>
              </a:ext>
            </a:extLst>
          </p:cNvPr>
          <p:cNvSpPr/>
          <p:nvPr/>
        </p:nvSpPr>
        <p:spPr>
          <a:xfrm>
            <a:off x="849329" y="1830167"/>
            <a:ext cx="793595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solidFill>
                  <a:schemeClr val="bg1">
                    <a:lumMod val="8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2. PREDICTION MACHINES | THE ENGINE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F67748-04DE-A74C-B86C-4F72DB671E59}"/>
              </a:ext>
            </a:extLst>
          </p:cNvPr>
          <p:cNvSpPr/>
          <p:nvPr/>
        </p:nvSpPr>
        <p:spPr>
          <a:xfrm>
            <a:off x="849329" y="2665670"/>
            <a:ext cx="576593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solidFill>
                  <a:schemeClr val="bg1">
                    <a:lumMod val="8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3. DEPLOYMENT MOMENTUM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606219-A4F6-3C4F-AF85-7E123FD5161B}"/>
              </a:ext>
            </a:extLst>
          </p:cNvPr>
          <p:cNvSpPr/>
          <p:nvPr/>
        </p:nvSpPr>
        <p:spPr>
          <a:xfrm>
            <a:off x="825579" y="3477423"/>
            <a:ext cx="921912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solidFill>
                  <a:schemeClr val="bg1">
                    <a:lumMod val="8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4. [POTENTIAL] TRACKS TO DEVELOP CAPACITIES</a:t>
            </a:r>
          </a:p>
        </p:txBody>
      </p:sp>
    </p:spTree>
    <p:extLst>
      <p:ext uri="{BB962C8B-B14F-4D97-AF65-F5344CB8AC3E}">
        <p14:creationId xmlns:p14="http://schemas.microsoft.com/office/powerpoint/2010/main" val="19719373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15789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ROBOTICS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E87B48-BB3E-B243-AC53-A9D4A26CF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678" y="1450372"/>
            <a:ext cx="3226560" cy="36358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CF0CCF-CDB3-3944-B120-5679C53E5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14" y="1503713"/>
            <a:ext cx="2402705" cy="357185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81784FE-9CC9-C448-8560-5B4983C26F01}"/>
              </a:ext>
            </a:extLst>
          </p:cNvPr>
          <p:cNvSpPr/>
          <p:nvPr/>
        </p:nvSpPr>
        <p:spPr>
          <a:xfrm>
            <a:off x="1091732" y="5206895"/>
            <a:ext cx="25424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hlinkClick r:id="rId5"/>
              </a:rPr>
              <a:t>https://</a:t>
            </a:r>
            <a:r>
              <a:rPr lang="fr-FR" sz="1400" dirty="0" err="1">
                <a:solidFill>
                  <a:srgbClr val="000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hlinkClick r:id="rId5"/>
              </a:rPr>
              <a:t>tinyurl.com</a:t>
            </a:r>
            <a:r>
              <a:rPr lang="fr-FR" sz="1400" dirty="0">
                <a:solidFill>
                  <a:srgbClr val="000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hlinkClick r:id="rId5"/>
              </a:rPr>
              <a:t>/y7v433fs</a:t>
            </a:r>
            <a:endParaRPr lang="fr-FR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0" name="Rectangle 9">
            <a:hlinkClick r:id="rId6"/>
            <a:extLst>
              <a:ext uri="{FF2B5EF4-FFF2-40B4-BE49-F238E27FC236}">
                <a16:creationId xmlns:a16="http://schemas.microsoft.com/office/drawing/2014/main" id="{481D8B59-9620-3D40-89B4-D58ECC8B92BB}"/>
              </a:ext>
            </a:extLst>
          </p:cNvPr>
          <p:cNvSpPr/>
          <p:nvPr/>
        </p:nvSpPr>
        <p:spPr>
          <a:xfrm>
            <a:off x="6092217" y="5156108"/>
            <a:ext cx="4354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6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6"/>
              </a:rPr>
              <a:t>www.bostondynamics.com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6"/>
              </a:rPr>
              <a:t>/atlas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047327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1345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PHYSICS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D0B4F9-23E7-DB42-8508-291479E15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622" y="1391999"/>
            <a:ext cx="9875521" cy="31773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E3C5DF-1085-CE45-B01D-BD009C532EA5}"/>
              </a:ext>
            </a:extLst>
          </p:cNvPr>
          <p:cNvSpPr/>
          <p:nvPr/>
        </p:nvSpPr>
        <p:spPr>
          <a:xfrm>
            <a:off x="1080000" y="4651897"/>
            <a:ext cx="5045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physicsml.github.io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/pages/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papers.html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93287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1532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MEDICINE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32F920-7F3C-EA4F-804A-538394276DF8}"/>
              </a:ext>
            </a:extLst>
          </p:cNvPr>
          <p:cNvSpPr/>
          <p:nvPr/>
        </p:nvSpPr>
        <p:spPr>
          <a:xfrm>
            <a:off x="1080000" y="3297553"/>
            <a:ext cx="4356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deepmind.com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/blog/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alphafold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/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BE9D39-9119-BB4E-8F08-99470FB36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333" y="1566355"/>
            <a:ext cx="6420425" cy="17311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8FAD02-AC51-924F-B3A9-273C88A2F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5134" y="2666468"/>
            <a:ext cx="6346371" cy="25345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73AC0A-4868-B341-85F8-453B27079A92}"/>
              </a:ext>
            </a:extLst>
          </p:cNvPr>
          <p:cNvSpPr/>
          <p:nvPr/>
        </p:nvSpPr>
        <p:spPr>
          <a:xfrm>
            <a:off x="5436898" y="5285664"/>
            <a:ext cx="3612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6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6"/>
              </a:rPr>
              <a:t>www.sophiagenetics.com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168709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MUSIC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377BFD-3EAA-0E41-89E5-4890C132DCEC}"/>
              </a:ext>
            </a:extLst>
          </p:cNvPr>
          <p:cNvSpPr/>
          <p:nvPr/>
        </p:nvSpPr>
        <p:spPr>
          <a:xfrm>
            <a:off x="1196458" y="4323294"/>
            <a:ext cx="3596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magenta.tensorflow.org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/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E1E194-D5C5-284B-AF55-D6714E508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458" y="1228536"/>
            <a:ext cx="5782490" cy="289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843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2958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AN ENDLESS LIST …</a:t>
            </a:r>
          </a:p>
        </p:txBody>
      </p:sp>
    </p:spTree>
    <p:extLst>
      <p:ext uri="{BB962C8B-B14F-4D97-AF65-F5344CB8AC3E}">
        <p14:creationId xmlns:p14="http://schemas.microsoft.com/office/powerpoint/2010/main" val="17654340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9549BA-5A67-974E-85E0-7D9C5EF0D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375" y="1147155"/>
            <a:ext cx="7940317" cy="44888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6597A3-56EA-244B-86C0-E7F9242AF80F}"/>
              </a:ext>
            </a:extLst>
          </p:cNvPr>
          <p:cNvSpPr txBox="1"/>
          <p:nvPr/>
        </p:nvSpPr>
        <p:spPr>
          <a:xfrm>
            <a:off x="1080000" y="540000"/>
            <a:ext cx="96611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BREAKING NEWS: </a:t>
            </a:r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DEEPMIND « STARCRAFT » LAST WEEK BREAKTHROUGH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5C5643-BD11-4646-BE4E-0A5765EFECE2}"/>
              </a:ext>
            </a:extLst>
          </p:cNvPr>
          <p:cNvSpPr txBox="1"/>
          <p:nvPr/>
        </p:nvSpPr>
        <p:spPr>
          <a:xfrm>
            <a:off x="1113250" y="5809823"/>
            <a:ext cx="559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www.youtube.com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watch?v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=cUTMhmVh1qs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49195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1080000"/>
            <a:ext cx="920495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WHAT IS AT THE CORE OF ALL THESE APPLICATIONS?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1676793"/>
            <a:ext cx="3032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84389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976149"/>
            <a:ext cx="886191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solidFill>
                  <a:schemeClr val="bg1">
                    <a:lumMod val="9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1. DATA SCIENCE INTRODUCTION |OVERVIEW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146CB8-1131-3141-B7A5-066344E964DA}"/>
              </a:ext>
            </a:extLst>
          </p:cNvPr>
          <p:cNvSpPr/>
          <p:nvPr/>
        </p:nvSpPr>
        <p:spPr>
          <a:xfrm>
            <a:off x="849329" y="1830167"/>
            <a:ext cx="793595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2. PREDICTION MACHINES | THE ENGINE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F67748-04DE-A74C-B86C-4F72DB671E59}"/>
              </a:ext>
            </a:extLst>
          </p:cNvPr>
          <p:cNvSpPr/>
          <p:nvPr/>
        </p:nvSpPr>
        <p:spPr>
          <a:xfrm>
            <a:off x="849329" y="2665670"/>
            <a:ext cx="576593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solidFill>
                  <a:schemeClr val="bg1">
                    <a:lumMod val="8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3. DEPLOYMENT MOMENTUM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606219-A4F6-3C4F-AF85-7E123FD5161B}"/>
              </a:ext>
            </a:extLst>
          </p:cNvPr>
          <p:cNvSpPr/>
          <p:nvPr/>
        </p:nvSpPr>
        <p:spPr>
          <a:xfrm>
            <a:off x="825579" y="3477423"/>
            <a:ext cx="921912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solidFill>
                  <a:schemeClr val="bg1">
                    <a:lumMod val="8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4. [POTENTIAL] TRACKS TO DEVELOP CAPACITIES</a:t>
            </a:r>
          </a:p>
        </p:txBody>
      </p:sp>
    </p:spTree>
    <p:extLst>
      <p:ext uri="{BB962C8B-B14F-4D97-AF65-F5344CB8AC3E}">
        <p14:creationId xmlns:p14="http://schemas.microsoft.com/office/powerpoint/2010/main" val="40712766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9976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PREDICTION AS A CORE COMPONENT OF DATA SCIENCE | ML | DL | AI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E402E5-748A-EA44-8D68-D1CE65D95EAD}"/>
              </a:ext>
            </a:extLst>
          </p:cNvPr>
          <p:cNvSpPr txBox="1"/>
          <p:nvPr/>
        </p:nvSpPr>
        <p:spPr>
          <a:xfrm>
            <a:off x="1075236" y="1543484"/>
            <a:ext cx="990936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PREDICTING</a:t>
            </a: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STOCK MARKET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PREDICTING </a:t>
            </a: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WHO IS IN THE VIDEO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PREDICTING </a:t>
            </a: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 SERIOUS DISEASE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PREDICTING </a:t>
            </a: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POLLUTION PEACK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…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850417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1080000"/>
            <a:ext cx="442582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WHAT IS A PREDICTION?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1676793"/>
            <a:ext cx="3032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713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758770" y="1534247"/>
            <a:ext cx="3032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A913B0-9792-9949-AED5-AC8D396D1C7D}"/>
              </a:ext>
            </a:extLst>
          </p:cNvPr>
          <p:cNvSpPr/>
          <p:nvPr/>
        </p:nvSpPr>
        <p:spPr>
          <a:xfrm>
            <a:off x="1076400" y="980441"/>
            <a:ext cx="6479659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5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IoT</a:t>
            </a:r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PROVIDES </a:t>
            </a:r>
          </a:p>
          <a:p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[PARTIAL] OBSERVATION OF THE WORLD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7ADE52-2695-A74B-B6AE-036E0F6BA39D}"/>
              </a:ext>
            </a:extLst>
          </p:cNvPr>
          <p:cNvSpPr/>
          <p:nvPr/>
        </p:nvSpPr>
        <p:spPr>
          <a:xfrm>
            <a:off x="1076400" y="2769886"/>
            <a:ext cx="6246005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DATA SCIENCE</a:t>
            </a:r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HARNESS IT</a:t>
            </a:r>
          </a:p>
          <a:p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TO INFORM DECISION</a:t>
            </a:r>
          </a:p>
        </p:txBody>
      </p:sp>
    </p:spTree>
    <p:extLst>
      <p:ext uri="{BB962C8B-B14F-4D97-AF65-F5344CB8AC3E}">
        <p14:creationId xmlns:p14="http://schemas.microsoft.com/office/powerpoint/2010/main" val="7270732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843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PREDICTION AS A PROCESS TO FILL MISSING INFORMATION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E31DAE-A22B-FB4A-AD88-163CD32CB074}"/>
              </a:ext>
            </a:extLst>
          </p:cNvPr>
          <p:cNvSpPr/>
          <p:nvPr/>
        </p:nvSpPr>
        <p:spPr>
          <a:xfrm>
            <a:off x="1778269" y="2500845"/>
            <a:ext cx="3120021" cy="101566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INFORMATION </a:t>
            </a:r>
          </a:p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YOU HAVE</a:t>
            </a:r>
          </a:p>
        </p:txBody>
      </p:sp>
      <p:sp>
        <p:nvSpPr>
          <p:cNvPr id="2" name="Pentagon 1">
            <a:extLst>
              <a:ext uri="{FF2B5EF4-FFF2-40B4-BE49-F238E27FC236}">
                <a16:creationId xmlns:a16="http://schemas.microsoft.com/office/drawing/2014/main" id="{2F6BE27F-31F9-5E4A-B320-5C5601DD02E5}"/>
              </a:ext>
            </a:extLst>
          </p:cNvPr>
          <p:cNvSpPr/>
          <p:nvPr/>
        </p:nvSpPr>
        <p:spPr>
          <a:xfrm>
            <a:off x="5270951" y="2579928"/>
            <a:ext cx="1795549" cy="857496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2C289A-7699-1D43-80D2-A978C0E6D58B}"/>
              </a:ext>
            </a:extLst>
          </p:cNvPr>
          <p:cNvSpPr/>
          <p:nvPr/>
        </p:nvSpPr>
        <p:spPr>
          <a:xfrm>
            <a:off x="7533446" y="2500844"/>
            <a:ext cx="3545651" cy="101566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INFORMATION </a:t>
            </a:r>
          </a:p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YOU DON’T HAVE</a:t>
            </a:r>
          </a:p>
        </p:txBody>
      </p:sp>
    </p:spTree>
    <p:extLst>
      <p:ext uri="{BB962C8B-B14F-4D97-AF65-F5344CB8AC3E}">
        <p14:creationId xmlns:p14="http://schemas.microsoft.com/office/powerpoint/2010/main" val="38091443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1080000"/>
            <a:ext cx="666676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PREDICTION VS. DECISION MAKING 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1676793"/>
            <a:ext cx="3032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60288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4668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UNPACKING DECISION MAKING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E402E5-748A-EA44-8D68-D1CE65D95EAD}"/>
              </a:ext>
            </a:extLst>
          </p:cNvPr>
          <p:cNvSpPr txBox="1"/>
          <p:nvPr/>
        </p:nvSpPr>
        <p:spPr>
          <a:xfrm>
            <a:off x="1075236" y="1543484"/>
            <a:ext cx="990936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PREDICTION</a:t>
            </a: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IS ONLY ONE KEY ELEMENT </a:t>
            </a:r>
            <a:r>
              <a:rPr lang="en-US" sz="2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WITH</a:t>
            </a:r>
            <a:br>
              <a:rPr lang="en-US" sz="2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b="1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JUDGMENT</a:t>
            </a:r>
            <a:br>
              <a:rPr lang="en-US" sz="2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ACTIONS</a:t>
            </a:r>
            <a:br>
              <a:rPr lang="en-US" sz="2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OUTCOME &amp; FEEDBACK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467145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3264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HUMAN VS. MACHINE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E402E5-748A-EA44-8D68-D1CE65D95EAD}"/>
              </a:ext>
            </a:extLst>
          </p:cNvPr>
          <p:cNvSpPr txBox="1"/>
          <p:nvPr/>
        </p:nvSpPr>
        <p:spPr>
          <a:xfrm>
            <a:off x="1075235" y="1543484"/>
            <a:ext cx="1046282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MACHINE| AI BEAT HUMAN IN MANY NARROW TASKS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HUMAN ARE BETTER WITH FEW DATA</a:t>
            </a:r>
            <a:r>
              <a:rPr lang="en-US" sz="2500" dirty="0">
                <a:solidFill>
                  <a:schemeClr val="bg1">
                    <a:lumMod val="7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sz="2500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[MODEL OF THE WORLD]</a:t>
            </a:r>
            <a:br>
              <a:rPr lang="en-US" sz="2500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bg1">
                  <a:lumMod val="50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HUMAN PUT PREDICTIONS INTO CONTEXT AND ASSESS TRADEOFFS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REQUIRE RETHINKING MANY JOBS</a:t>
            </a:r>
          </a:p>
          <a:p>
            <a:pPr marL="342900" indent="-342900">
              <a:buFont typeface="Arial"/>
              <a:buChar char="•"/>
            </a:pP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SOCIALIZE TO KEEP YOUR JOB ? </a:t>
            </a:r>
          </a:p>
        </p:txBody>
      </p:sp>
    </p:spTree>
    <p:extLst>
      <p:ext uri="{BB962C8B-B14F-4D97-AF65-F5344CB8AC3E}">
        <p14:creationId xmlns:p14="http://schemas.microsoft.com/office/powerpoint/2010/main" val="12473063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136D8-B387-E34A-B54C-C29E6E922963}"/>
              </a:ext>
            </a:extLst>
          </p:cNvPr>
          <p:cNvSpPr txBox="1"/>
          <p:nvPr/>
        </p:nvSpPr>
        <p:spPr>
          <a:xfrm>
            <a:off x="1080000" y="540000"/>
            <a:ext cx="6321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COGNITIVE LABOUR RISKF OF REPLACEMENT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FA9798-45BC-0742-B69B-C72A6202FBB5}"/>
              </a:ext>
            </a:extLst>
          </p:cNvPr>
          <p:cNvCxnSpPr>
            <a:cxnSpLocks/>
          </p:cNvCxnSpPr>
          <p:nvPr/>
        </p:nvCxnSpPr>
        <p:spPr>
          <a:xfrm>
            <a:off x="5519351" y="1512916"/>
            <a:ext cx="0" cy="4467754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65AAF3D-92CF-4B4C-9DC9-EA499D3F3063}"/>
              </a:ext>
            </a:extLst>
          </p:cNvPr>
          <p:cNvCxnSpPr>
            <a:cxnSpLocks/>
          </p:cNvCxnSpPr>
          <p:nvPr/>
        </p:nvCxnSpPr>
        <p:spPr>
          <a:xfrm flipV="1">
            <a:off x="2225261" y="3469623"/>
            <a:ext cx="7348152" cy="61783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33530C7-4927-BB42-97E4-ECDB29750E14}"/>
              </a:ext>
            </a:extLst>
          </p:cNvPr>
          <p:cNvSpPr/>
          <p:nvPr/>
        </p:nvSpPr>
        <p:spPr>
          <a:xfrm>
            <a:off x="1071365" y="3689031"/>
            <a:ext cx="32291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OPTIMIZATION-BASED</a:t>
            </a:r>
            <a:b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fr-FR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325BC-6F72-E646-8469-A8C325B6D432}"/>
              </a:ext>
            </a:extLst>
          </p:cNvPr>
          <p:cNvSpPr/>
          <p:nvPr/>
        </p:nvSpPr>
        <p:spPr>
          <a:xfrm>
            <a:off x="7987031" y="3622531"/>
            <a:ext cx="4792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CREATIVITY- OR STRATEGY-BASED</a:t>
            </a:r>
            <a:b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fr-FR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D804C9-11DF-3D4B-803F-A8F9ED05ABC1}"/>
              </a:ext>
            </a:extLst>
          </p:cNvPr>
          <p:cNvSpPr/>
          <p:nvPr/>
        </p:nvSpPr>
        <p:spPr>
          <a:xfrm>
            <a:off x="4857666" y="6088270"/>
            <a:ext cx="14766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ASOCIAL</a:t>
            </a:r>
            <a:b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fr-FR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C731D3-C46B-944D-BA9D-E9AA7BFD7CB4}"/>
              </a:ext>
            </a:extLst>
          </p:cNvPr>
          <p:cNvSpPr/>
          <p:nvPr/>
        </p:nvSpPr>
        <p:spPr>
          <a:xfrm>
            <a:off x="5018303" y="1126959"/>
            <a:ext cx="14766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SOCIAL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8EBD2-B44C-1348-95A2-A6D34B0DD0D1}"/>
              </a:ext>
            </a:extLst>
          </p:cNvPr>
          <p:cNvSpPr txBox="1"/>
          <p:nvPr/>
        </p:nvSpPr>
        <p:spPr>
          <a:xfrm>
            <a:off x="8296239" y="1650348"/>
            <a:ext cx="569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CEO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1050C1-63FE-CE45-96B1-84D2AED813F6}"/>
              </a:ext>
            </a:extLst>
          </p:cNvPr>
          <p:cNvSpPr txBox="1"/>
          <p:nvPr/>
        </p:nvSpPr>
        <p:spPr>
          <a:xfrm>
            <a:off x="8296239" y="5359087"/>
            <a:ext cx="1136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SCIENTIST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42A775-1941-4A40-8D5A-B10F5595C842}"/>
              </a:ext>
            </a:extLst>
          </p:cNvPr>
          <p:cNvSpPr txBox="1"/>
          <p:nvPr/>
        </p:nvSpPr>
        <p:spPr>
          <a:xfrm>
            <a:off x="3517609" y="1731500"/>
            <a:ext cx="1054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TEACHER</a:t>
            </a:r>
          </a:p>
        </p:txBody>
      </p:sp>
    </p:spTree>
    <p:extLst>
      <p:ext uri="{BB962C8B-B14F-4D97-AF65-F5344CB8AC3E}">
        <p14:creationId xmlns:p14="http://schemas.microsoft.com/office/powerpoint/2010/main" val="40545783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2DDB47C-010D-9D45-A471-240076BA3B2E}"/>
              </a:ext>
            </a:extLst>
          </p:cNvPr>
          <p:cNvCxnSpPr/>
          <p:nvPr/>
        </p:nvCxnSpPr>
        <p:spPr>
          <a:xfrm>
            <a:off x="5519351" y="749643"/>
            <a:ext cx="0" cy="5231027"/>
          </a:xfrm>
          <a:prstGeom prst="straightConnector1">
            <a:avLst/>
          </a:prstGeom>
          <a:ln w="476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9830D0-B5C0-1D43-A1D4-8B5BFC081480}"/>
              </a:ext>
            </a:extLst>
          </p:cNvPr>
          <p:cNvCxnSpPr>
            <a:cxnSpLocks/>
          </p:cNvCxnSpPr>
          <p:nvPr/>
        </p:nvCxnSpPr>
        <p:spPr>
          <a:xfrm flipV="1">
            <a:off x="2108886" y="3303373"/>
            <a:ext cx="7348152" cy="61783"/>
          </a:xfrm>
          <a:prstGeom prst="straightConnector1">
            <a:avLst/>
          </a:prstGeom>
          <a:ln w="476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AB9BEE5-457D-4A4E-A343-31DAB492B57F}"/>
              </a:ext>
            </a:extLst>
          </p:cNvPr>
          <p:cNvSpPr/>
          <p:nvPr/>
        </p:nvSpPr>
        <p:spPr>
          <a:xfrm>
            <a:off x="1021491" y="3456281"/>
            <a:ext cx="26031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ambria" panose="02040503050406030204" pitchFamily="18" charset="0"/>
              </a:rPr>
              <a:t>OPTIMIZATION-BASED</a:t>
            </a:r>
            <a:br>
              <a:rPr lang="en-US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BE394B-2F5F-BF4A-8D12-37A81F03A69C}"/>
              </a:ext>
            </a:extLst>
          </p:cNvPr>
          <p:cNvSpPr/>
          <p:nvPr/>
        </p:nvSpPr>
        <p:spPr>
          <a:xfrm>
            <a:off x="7937156" y="3456281"/>
            <a:ext cx="38635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ambria" panose="02040503050406030204" pitchFamily="18" charset="0"/>
              </a:rPr>
              <a:t>CREATIVITY- OR STRATEGY-BASED</a:t>
            </a:r>
            <a:br>
              <a:rPr lang="en-US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fr-FR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2A8B83-0FED-F842-8BD7-B008BE0D4967}"/>
              </a:ext>
            </a:extLst>
          </p:cNvPr>
          <p:cNvSpPr/>
          <p:nvPr/>
        </p:nvSpPr>
        <p:spPr>
          <a:xfrm>
            <a:off x="4924166" y="6088270"/>
            <a:ext cx="11903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ambria" panose="02040503050406030204" pitchFamily="18" charset="0"/>
              </a:rPr>
              <a:t>ASOCIAL</a:t>
            </a:r>
            <a:br>
              <a:rPr lang="en-US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955DFC-605B-4C45-9D90-2B0A224D7D3C}"/>
              </a:ext>
            </a:extLst>
          </p:cNvPr>
          <p:cNvSpPr/>
          <p:nvPr/>
        </p:nvSpPr>
        <p:spPr>
          <a:xfrm>
            <a:off x="5084803" y="403831"/>
            <a:ext cx="11903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ambria" panose="02040503050406030204" pitchFamily="18" charset="0"/>
              </a:rPr>
              <a:t>SOCIAL</a:t>
            </a:r>
            <a:endParaRPr lang="fr-F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1D9F72-F0B8-5840-AE4C-659A9BBA7D04}"/>
              </a:ext>
            </a:extLst>
          </p:cNvPr>
          <p:cNvSpPr txBox="1"/>
          <p:nvPr/>
        </p:nvSpPr>
        <p:spPr>
          <a:xfrm>
            <a:off x="8254314" y="1013254"/>
            <a:ext cx="569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CEO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B78647-4406-D447-9F89-5434C032F2EF}"/>
              </a:ext>
            </a:extLst>
          </p:cNvPr>
          <p:cNvSpPr txBox="1"/>
          <p:nvPr/>
        </p:nvSpPr>
        <p:spPr>
          <a:xfrm>
            <a:off x="8338183" y="5515047"/>
            <a:ext cx="1136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SCIENTIST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0A84EF-83AC-9043-80C0-9C6F536D48C9}"/>
              </a:ext>
            </a:extLst>
          </p:cNvPr>
          <p:cNvSpPr txBox="1"/>
          <p:nvPr/>
        </p:nvSpPr>
        <p:spPr>
          <a:xfrm>
            <a:off x="3494808" y="1013254"/>
            <a:ext cx="1054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TEACHER</a:t>
            </a:r>
          </a:p>
        </p:txBody>
      </p:sp>
    </p:spTree>
    <p:extLst>
      <p:ext uri="{BB962C8B-B14F-4D97-AF65-F5344CB8AC3E}">
        <p14:creationId xmlns:p14="http://schemas.microsoft.com/office/powerpoint/2010/main" val="176664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2DDB47C-010D-9D45-A471-240076BA3B2E}"/>
              </a:ext>
            </a:extLst>
          </p:cNvPr>
          <p:cNvCxnSpPr/>
          <p:nvPr/>
        </p:nvCxnSpPr>
        <p:spPr>
          <a:xfrm>
            <a:off x="5519351" y="749643"/>
            <a:ext cx="0" cy="5231027"/>
          </a:xfrm>
          <a:prstGeom prst="straightConnector1">
            <a:avLst/>
          </a:prstGeom>
          <a:ln w="476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9830D0-B5C0-1D43-A1D4-8B5BFC081480}"/>
              </a:ext>
            </a:extLst>
          </p:cNvPr>
          <p:cNvCxnSpPr>
            <a:cxnSpLocks/>
          </p:cNvCxnSpPr>
          <p:nvPr/>
        </p:nvCxnSpPr>
        <p:spPr>
          <a:xfrm flipV="1">
            <a:off x="2108886" y="3303373"/>
            <a:ext cx="7348152" cy="61783"/>
          </a:xfrm>
          <a:prstGeom prst="straightConnector1">
            <a:avLst/>
          </a:prstGeom>
          <a:ln w="476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AB9BEE5-457D-4A4E-A343-31DAB492B57F}"/>
              </a:ext>
            </a:extLst>
          </p:cNvPr>
          <p:cNvSpPr/>
          <p:nvPr/>
        </p:nvSpPr>
        <p:spPr>
          <a:xfrm>
            <a:off x="1021491" y="3456281"/>
            <a:ext cx="26031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ambria" panose="02040503050406030204" pitchFamily="18" charset="0"/>
              </a:rPr>
              <a:t>LOW DEXTERITY AND</a:t>
            </a:r>
          </a:p>
          <a:p>
            <a:r>
              <a:rPr lang="en-US" b="1" dirty="0">
                <a:solidFill>
                  <a:schemeClr val="accent1"/>
                </a:solidFill>
                <a:latin typeface="Cambria" panose="02040503050406030204" pitchFamily="18" charset="0"/>
              </a:rPr>
              <a:t>STRUCTURED ENVIRONMENT</a:t>
            </a:r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BE394B-2F5F-BF4A-8D12-37A81F03A69C}"/>
              </a:ext>
            </a:extLst>
          </p:cNvPr>
          <p:cNvSpPr/>
          <p:nvPr/>
        </p:nvSpPr>
        <p:spPr>
          <a:xfrm>
            <a:off x="7937156" y="3456281"/>
            <a:ext cx="38635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ambria" panose="02040503050406030204" pitchFamily="18" charset="0"/>
              </a:rPr>
              <a:t>HIGH DEXTIRITY AND UNSTRUCTURED ENVIRONMENT</a:t>
            </a:r>
            <a:endParaRPr lang="fr-FR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2A8B83-0FED-F842-8BD7-B008BE0D4967}"/>
              </a:ext>
            </a:extLst>
          </p:cNvPr>
          <p:cNvSpPr/>
          <p:nvPr/>
        </p:nvSpPr>
        <p:spPr>
          <a:xfrm>
            <a:off x="4924166" y="6088270"/>
            <a:ext cx="11903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ambria" panose="02040503050406030204" pitchFamily="18" charset="0"/>
              </a:rPr>
              <a:t>ASOCIAL</a:t>
            </a:r>
            <a:br>
              <a:rPr lang="en-US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955DFC-605B-4C45-9D90-2B0A224D7D3C}"/>
              </a:ext>
            </a:extLst>
          </p:cNvPr>
          <p:cNvSpPr/>
          <p:nvPr/>
        </p:nvSpPr>
        <p:spPr>
          <a:xfrm>
            <a:off x="5084803" y="403831"/>
            <a:ext cx="11903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ambria" panose="02040503050406030204" pitchFamily="18" charset="0"/>
              </a:rPr>
              <a:t>SOCIAL</a:t>
            </a:r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1674881-8AB7-AA4B-91AA-A9C30186EA94}"/>
              </a:ext>
            </a:extLst>
          </p:cNvPr>
          <p:cNvSpPr/>
          <p:nvPr/>
        </p:nvSpPr>
        <p:spPr>
          <a:xfrm>
            <a:off x="9735065" y="179519"/>
            <a:ext cx="27740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PHYSICAL</a:t>
            </a:r>
          </a:p>
          <a:p>
            <a:r>
              <a:rPr lang="en-US" sz="30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LABOR</a:t>
            </a:r>
            <a:endParaRPr lang="fr-FR" sz="3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1080000"/>
            <a:ext cx="85044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PREDICTIONS MACHINE | OPENING THE ENGINE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1676793"/>
            <a:ext cx="3032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549675-36B5-854B-870F-6D67807EAA81}"/>
              </a:ext>
            </a:extLst>
          </p:cNvPr>
          <p:cNvSpPr/>
          <p:nvPr/>
        </p:nvSpPr>
        <p:spPr>
          <a:xfrm>
            <a:off x="1128867" y="1653773"/>
            <a:ext cx="71526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AN ATTEMPT TO DEMISTIFY ML|DL</a:t>
            </a:r>
          </a:p>
        </p:txBody>
      </p:sp>
    </p:spTree>
    <p:extLst>
      <p:ext uri="{BB962C8B-B14F-4D97-AF65-F5344CB8AC3E}">
        <p14:creationId xmlns:p14="http://schemas.microsoft.com/office/powerpoint/2010/main" val="19490549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5636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IS THERE ANY PATTERN IN YOUR DATA?</a:t>
            </a:r>
          </a:p>
        </p:txBody>
      </p:sp>
      <p:pic>
        <p:nvPicPr>
          <p:cNvPr id="5" name="Picture 4" descr="linear-regression-feat-target.png">
            <a:extLst>
              <a:ext uri="{FF2B5EF4-FFF2-40B4-BE49-F238E27FC236}">
                <a16:creationId xmlns:a16="http://schemas.microsoft.com/office/drawing/2014/main" id="{531AD779-F042-9C4E-8E93-F9C53768C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163" y="1337269"/>
            <a:ext cx="8038487" cy="453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293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2633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BUT WHICH LINE?</a:t>
            </a:r>
          </a:p>
        </p:txBody>
      </p:sp>
      <p:pic>
        <p:nvPicPr>
          <p:cNvPr id="6" name="Picture 5" descr="regression-which-line.png">
            <a:extLst>
              <a:ext uri="{FF2B5EF4-FFF2-40B4-BE49-F238E27FC236}">
                <a16:creationId xmlns:a16="http://schemas.microsoft.com/office/drawing/2014/main" id="{16526027-6E69-8741-B7F7-E6F31B790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642" y="1137511"/>
            <a:ext cx="6941207" cy="487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54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9E3EE6-1380-C747-9DDD-2E3726B09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574" y="3505204"/>
            <a:ext cx="1744133" cy="15703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57BE54-449F-F949-A5FD-DD978C6224F0}"/>
              </a:ext>
            </a:extLst>
          </p:cNvPr>
          <p:cNvSpPr/>
          <p:nvPr/>
        </p:nvSpPr>
        <p:spPr>
          <a:xfrm>
            <a:off x="1851561" y="1913693"/>
            <a:ext cx="1604157" cy="70788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RAW DATA </a:t>
            </a:r>
          </a:p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COLLECTED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E6F697-B45F-D545-9208-46ED7C9C5A5A}"/>
              </a:ext>
            </a:extLst>
          </p:cNvPr>
          <p:cNvSpPr/>
          <p:nvPr/>
        </p:nvSpPr>
        <p:spPr>
          <a:xfrm>
            <a:off x="1684400" y="5189496"/>
            <a:ext cx="16046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« REALITY »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4385ED-98E1-A44D-811F-C57354EAC88A}"/>
              </a:ext>
            </a:extLst>
          </p:cNvPr>
          <p:cNvSpPr/>
          <p:nvPr/>
        </p:nvSpPr>
        <p:spPr>
          <a:xfrm>
            <a:off x="5356762" y="1913693"/>
            <a:ext cx="1653466" cy="70788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DATA IS</a:t>
            </a:r>
          </a:p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PROCESSED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539056-233F-8F4A-A7DA-6513665D3F0E}"/>
              </a:ext>
            </a:extLst>
          </p:cNvPr>
          <p:cNvSpPr/>
          <p:nvPr/>
        </p:nvSpPr>
        <p:spPr>
          <a:xfrm>
            <a:off x="8235428" y="1896982"/>
            <a:ext cx="2141612" cy="70788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EXPLORATORY</a:t>
            </a:r>
          </a:p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DATA ANALYSIS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64C08B-E7F7-754F-AB3A-2C320502E490}"/>
              </a:ext>
            </a:extLst>
          </p:cNvPr>
          <p:cNvSpPr/>
          <p:nvPr/>
        </p:nvSpPr>
        <p:spPr>
          <a:xfrm>
            <a:off x="8252361" y="3867203"/>
            <a:ext cx="1862498" cy="70788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MODEL &amp; </a:t>
            </a:r>
          </a:p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ALGORITHMS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5D5406-1801-D54B-84A9-B5F587B89B97}"/>
              </a:ext>
            </a:extLst>
          </p:cNvPr>
          <p:cNvSpPr/>
          <p:nvPr/>
        </p:nvSpPr>
        <p:spPr>
          <a:xfrm>
            <a:off x="5356762" y="3936427"/>
            <a:ext cx="1588897" cy="70788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MAKE </a:t>
            </a:r>
          </a:p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DECISIONS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7C7C03FD-1109-954E-AE1A-7FAFB40CBDF9}"/>
              </a:ext>
            </a:extLst>
          </p:cNvPr>
          <p:cNvCxnSpPr>
            <a:endCxn id="5" idx="2"/>
          </p:cNvCxnSpPr>
          <p:nvPr/>
        </p:nvCxnSpPr>
        <p:spPr>
          <a:xfrm rot="5400000" flipH="1" flipV="1">
            <a:off x="2288027" y="2987192"/>
            <a:ext cx="731225" cy="1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BA8441E1-065B-644E-942B-236417BC85C8}"/>
              </a:ext>
            </a:extLst>
          </p:cNvPr>
          <p:cNvCxnSpPr>
            <a:cxnSpLocks/>
          </p:cNvCxnSpPr>
          <p:nvPr/>
        </p:nvCxnSpPr>
        <p:spPr>
          <a:xfrm flipV="1">
            <a:off x="3525707" y="2267636"/>
            <a:ext cx="1689760" cy="74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2262DE65-ED2A-6F4B-9105-4C22AA81BC95}"/>
              </a:ext>
            </a:extLst>
          </p:cNvPr>
          <p:cNvCxnSpPr>
            <a:cxnSpLocks/>
          </p:cNvCxnSpPr>
          <p:nvPr/>
        </p:nvCxnSpPr>
        <p:spPr>
          <a:xfrm>
            <a:off x="7027161" y="2250703"/>
            <a:ext cx="1174401" cy="22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6C3C47E8-9A52-9844-8FE4-E439C7681E32}"/>
              </a:ext>
            </a:extLst>
          </p:cNvPr>
          <p:cNvCxnSpPr>
            <a:cxnSpLocks/>
          </p:cNvCxnSpPr>
          <p:nvPr/>
        </p:nvCxnSpPr>
        <p:spPr>
          <a:xfrm rot="5400000">
            <a:off x="8607623" y="3244647"/>
            <a:ext cx="961361" cy="1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E10E33E4-D962-D647-9036-399A3AFE3CF8}"/>
              </a:ext>
            </a:extLst>
          </p:cNvPr>
          <p:cNvCxnSpPr>
            <a:cxnSpLocks/>
          </p:cNvCxnSpPr>
          <p:nvPr/>
        </p:nvCxnSpPr>
        <p:spPr>
          <a:xfrm rot="10800000">
            <a:off x="7010228" y="4290369"/>
            <a:ext cx="1174401" cy="22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3371F87-6665-2648-91CC-44F21C0555F4}"/>
              </a:ext>
            </a:extLst>
          </p:cNvPr>
          <p:cNvCxnSpPr>
            <a:cxnSpLocks/>
          </p:cNvCxnSpPr>
          <p:nvPr/>
        </p:nvCxnSpPr>
        <p:spPr>
          <a:xfrm rot="10800000">
            <a:off x="3783386" y="4290369"/>
            <a:ext cx="1174401" cy="22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FF2ABD07-4F76-6E41-A33C-9EDF57A8EC3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674302" y="1381675"/>
            <a:ext cx="828000" cy="1"/>
          </a:xfrm>
          <a:prstGeom prst="bentConnector3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B02921B5-6155-AD49-86B8-BA15E0F94CCB}"/>
              </a:ext>
            </a:extLst>
          </p:cNvPr>
          <p:cNvCxnSpPr>
            <a:cxnSpLocks/>
          </p:cNvCxnSpPr>
          <p:nvPr/>
        </p:nvCxnSpPr>
        <p:spPr>
          <a:xfrm rot="10800000">
            <a:off x="5931393" y="984609"/>
            <a:ext cx="3168000" cy="22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3BDE1868-EEED-5F4C-AB9C-D31CBE40FCF4}"/>
              </a:ext>
            </a:extLst>
          </p:cNvPr>
          <p:cNvCxnSpPr>
            <a:cxnSpLocks/>
          </p:cNvCxnSpPr>
          <p:nvPr/>
        </p:nvCxnSpPr>
        <p:spPr>
          <a:xfrm rot="5400000">
            <a:off x="5540830" y="1387664"/>
            <a:ext cx="814995" cy="1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4C38B19E-CF71-9341-AF5A-756FB55CD989}"/>
              </a:ext>
            </a:extLst>
          </p:cNvPr>
          <p:cNvSpPr/>
          <p:nvPr/>
        </p:nvSpPr>
        <p:spPr>
          <a:xfrm>
            <a:off x="1080000" y="540000"/>
            <a:ext cx="34115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DATA SCIENCE PIPELINE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28481260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4781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DEFINE AN EVALUATION METRIC?</a:t>
            </a:r>
          </a:p>
        </p:txBody>
      </p:sp>
      <p:pic>
        <p:nvPicPr>
          <p:cNvPr id="7" name="Picture 6" descr="regression-best-line-errors.png">
            <a:extLst>
              <a:ext uri="{FF2B5EF4-FFF2-40B4-BE49-F238E27FC236}">
                <a16:creationId xmlns:a16="http://schemas.microsoft.com/office/drawing/2014/main" id="{FAC0DC21-1CF1-544C-9005-4AB1F718E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824" y="1154132"/>
            <a:ext cx="6818025" cy="477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732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2564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MINIMIZE ERROR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95771-02C6-5B42-BBCA-975BFC3A2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014" y="1308062"/>
            <a:ext cx="6732087" cy="454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377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4238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BUT WAIT, WHICH BEST LINE?</a:t>
            </a:r>
          </a:p>
        </p:txBody>
      </p:sp>
      <p:pic>
        <p:nvPicPr>
          <p:cNvPr id="6" name="Picture 5" descr="best-line-really.png">
            <a:extLst>
              <a:ext uri="{FF2B5EF4-FFF2-40B4-BE49-F238E27FC236}">
                <a16:creationId xmlns:a16="http://schemas.microsoft.com/office/drawing/2014/main" id="{A27E64F9-D54E-8845-94CC-72CFE6EDA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920" y="940110"/>
            <a:ext cx="6496833" cy="48917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9813F3-C593-A84D-BFFE-9C44BC9C39DE}"/>
              </a:ext>
            </a:extLst>
          </p:cNvPr>
          <p:cNvSpPr/>
          <p:nvPr/>
        </p:nvSpPr>
        <p:spPr>
          <a:xfrm>
            <a:off x="3086736" y="6047288"/>
            <a:ext cx="4449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github.com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ageron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/handson-ml2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787160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7104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WHICH CURVE IS BEST? A QUESTION OF CAPACITY</a:t>
            </a:r>
          </a:p>
        </p:txBody>
      </p:sp>
      <p:pic>
        <p:nvPicPr>
          <p:cNvPr id="5" name="Picture 4" descr="polynomial-1-2-100.png">
            <a:extLst>
              <a:ext uri="{FF2B5EF4-FFF2-40B4-BE49-F238E27FC236}">
                <a16:creationId xmlns:a16="http://schemas.microsoft.com/office/drawing/2014/main" id="{19ECC2E0-EAEB-4643-83B9-2A547685D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291" y="1308416"/>
            <a:ext cx="7602713" cy="46767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D858E1-7D33-F14B-8306-62D37619FBE7}"/>
              </a:ext>
            </a:extLst>
          </p:cNvPr>
          <p:cNvSpPr/>
          <p:nvPr/>
        </p:nvSpPr>
        <p:spPr>
          <a:xfrm>
            <a:off x="2632880" y="5935288"/>
            <a:ext cx="4449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github.com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ageron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/handson-ml2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24515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5971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WHAT ABOUT CLASSIFICATION PROBLEM?</a:t>
            </a:r>
          </a:p>
        </p:txBody>
      </p:sp>
      <p:pic>
        <p:nvPicPr>
          <p:cNvPr id="6" name="Picture 5" descr="dog-vs-cat-kaggle.png">
            <a:extLst>
              <a:ext uri="{FF2B5EF4-FFF2-40B4-BE49-F238E27FC236}">
                <a16:creationId xmlns:a16="http://schemas.microsoft.com/office/drawing/2014/main" id="{58F1DD15-0BF7-F642-8EF9-1946E2A7A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100" y="1485039"/>
            <a:ext cx="7535290" cy="418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187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4953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LOGISTIC REGRESSION RATIONALE</a:t>
            </a:r>
          </a:p>
        </p:txBody>
      </p:sp>
      <p:pic>
        <p:nvPicPr>
          <p:cNvPr id="5" name="Picture 4" descr="binary_target_linear_regression.png">
            <a:extLst>
              <a:ext uri="{FF2B5EF4-FFF2-40B4-BE49-F238E27FC236}">
                <a16:creationId xmlns:a16="http://schemas.microsoft.com/office/drawing/2014/main" id="{8A400216-8BE6-B84A-8166-9FD5298C3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310" y="1239783"/>
            <a:ext cx="6475694" cy="481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025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6436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LOGISTIC REGRESSION | SIGMOID FUNCTION</a:t>
            </a:r>
          </a:p>
        </p:txBody>
      </p:sp>
      <p:pic>
        <p:nvPicPr>
          <p:cNvPr id="6" name="Picture 5" descr="sigmoid-function.png">
            <a:extLst>
              <a:ext uri="{FF2B5EF4-FFF2-40B4-BE49-F238E27FC236}">
                <a16:creationId xmlns:a16="http://schemas.microsoft.com/office/drawing/2014/main" id="{BFEEDB3A-2C5C-9543-822B-FC2365B52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687" y="1409019"/>
            <a:ext cx="6366242" cy="465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0247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6327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LOGISTIC REGRESSION | AT CRUISING SPEED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7A0735-8109-4747-B15D-30C9BC8EF46A}"/>
              </a:ext>
            </a:extLst>
          </p:cNvPr>
          <p:cNvSpPr/>
          <p:nvPr/>
        </p:nvSpPr>
        <p:spPr>
          <a:xfrm>
            <a:off x="2203597" y="5573477"/>
            <a:ext cx="379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http://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playground.tensorflow.org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/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A55E6E-7D35-9E47-B372-C9439D5E80BE}"/>
              </a:ext>
            </a:extLst>
          </p:cNvPr>
          <p:cNvSpPr/>
          <p:nvPr/>
        </p:nvSpPr>
        <p:spPr>
          <a:xfrm>
            <a:off x="6684984" y="5573477"/>
            <a:ext cx="2730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goo.gl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/d5wwH3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8" name="Picture 7" descr="tf-logistic-regression-easy.png">
            <a:extLst>
              <a:ext uri="{FF2B5EF4-FFF2-40B4-BE49-F238E27FC236}">
                <a16:creationId xmlns:a16="http://schemas.microsoft.com/office/drawing/2014/main" id="{5415E0BD-A4AC-CE4C-B9F4-1635D8930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5851" y="1325005"/>
            <a:ext cx="7043701" cy="424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3298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5248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LOGISTIC REGRESSION | IN TROUBLE</a:t>
            </a:r>
          </a:p>
        </p:txBody>
      </p:sp>
      <p:pic>
        <p:nvPicPr>
          <p:cNvPr id="6" name="Picture 5" descr="tf-logistic-regression-in-trouble.png">
            <a:extLst>
              <a:ext uri="{FF2B5EF4-FFF2-40B4-BE49-F238E27FC236}">
                <a16:creationId xmlns:a16="http://schemas.microsoft.com/office/drawing/2014/main" id="{F47624E8-C3A5-8D42-875D-4A14E8E17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040" y="1392625"/>
            <a:ext cx="6962773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531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5248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LOGISTIC REGRESSION | IN TROUBLE</a:t>
            </a:r>
          </a:p>
        </p:txBody>
      </p:sp>
      <p:pic>
        <p:nvPicPr>
          <p:cNvPr id="6" name="Picture 5" descr="tf-logistic-regression-in-trouble.png">
            <a:extLst>
              <a:ext uri="{FF2B5EF4-FFF2-40B4-BE49-F238E27FC236}">
                <a16:creationId xmlns:a16="http://schemas.microsoft.com/office/drawing/2014/main" id="{F47624E8-C3A5-8D42-875D-4A14E8E17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040" y="1392625"/>
            <a:ext cx="6962773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34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1080000"/>
            <a:ext cx="865204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EXAMPLE OF AIR QUALITY MONITORING SYSTEM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1676793"/>
            <a:ext cx="3032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66937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3221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BIOLOGICAL NEURON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4A72D-1B6C-2047-B1FF-177D25826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246" y="1322161"/>
            <a:ext cx="6535615" cy="41245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5931AA-2A3B-2846-B086-71E7F9C4A13D}"/>
              </a:ext>
            </a:extLst>
          </p:cNvPr>
          <p:cNvSpPr/>
          <p:nvPr/>
        </p:nvSpPr>
        <p:spPr>
          <a:xfrm>
            <a:off x="1993246" y="5777053"/>
            <a:ext cx="964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https://en.wikipedia.org/wiki/Neuron#/media/File:Blausen_0657_MultipolarNeuron.png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267141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7589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MULTIPLE LAYERS IN BIOLOGICAL NEURAL NETWORK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B037ED-A350-CE41-889C-BBA2939A8A22}"/>
              </a:ext>
            </a:extLst>
          </p:cNvPr>
          <p:cNvSpPr/>
          <p:nvPr/>
        </p:nvSpPr>
        <p:spPr>
          <a:xfrm>
            <a:off x="2186166" y="4695666"/>
            <a:ext cx="5108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en.wikipedia.org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/wiki/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Cerebral_cortex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6E75DA-4ED9-A542-A98E-D9CD47361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641267" y="-599871"/>
            <a:ext cx="2566448" cy="770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194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7109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ARTIFICIAL NEURAL NETWORKS COMES ON STAGE</a:t>
            </a:r>
          </a:p>
        </p:txBody>
      </p:sp>
      <p:pic>
        <p:nvPicPr>
          <p:cNvPr id="5" name="Picture 4" descr="tf-neural-net-basic.png">
            <a:extLst>
              <a:ext uri="{FF2B5EF4-FFF2-40B4-BE49-F238E27FC236}">
                <a16:creationId xmlns:a16="http://schemas.microsoft.com/office/drawing/2014/main" id="{7A5EA14B-E57E-1D42-95AA-96E7D0D07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995" y="1354953"/>
            <a:ext cx="6484847" cy="42484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4B4CC-E104-C347-B595-B3DE7351B786}"/>
              </a:ext>
            </a:extLst>
          </p:cNvPr>
          <p:cNvSpPr/>
          <p:nvPr/>
        </p:nvSpPr>
        <p:spPr>
          <a:xfrm>
            <a:off x="2654035" y="5636675"/>
            <a:ext cx="2565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goo.gl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ngcvpV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523840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7862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ARTIFICIAL </a:t>
            </a:r>
            <a:r>
              <a:rPr lang="fr-FR" sz="2000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DEEP</a:t>
            </a:r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NEURAL NETWORKS COMES ON STAGE</a:t>
            </a:r>
          </a:p>
        </p:txBody>
      </p:sp>
      <p:pic>
        <p:nvPicPr>
          <p:cNvPr id="6" name="Picture 5" descr="tf-deep-neural-net-to-the-rescue.png">
            <a:extLst>
              <a:ext uri="{FF2B5EF4-FFF2-40B4-BE49-F238E27FC236}">
                <a16:creationId xmlns:a16="http://schemas.microsoft.com/office/drawing/2014/main" id="{22E24F17-7C53-964B-AAF0-8D57B4787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210" y="1305941"/>
            <a:ext cx="6481479" cy="42484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A2303F-29D7-574E-AFFB-CAEC579845DF}"/>
              </a:ext>
            </a:extLst>
          </p:cNvPr>
          <p:cNvSpPr/>
          <p:nvPr/>
        </p:nvSpPr>
        <p:spPr>
          <a:xfrm>
            <a:off x="2651670" y="5605556"/>
            <a:ext cx="2569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goo.gl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/6BJ83E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26234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6789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NOT A BOIL ANYMORE | OPTIMIZATION TRICKS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573118-B13F-E245-B14F-CAECEB4C7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780" y="1563240"/>
            <a:ext cx="5677263" cy="423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5933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6867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FROM TWO PARAMETERS TO MILLIONS OF THEM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AAFE7-65EB-A542-B2B3-392BA2E78DDC}"/>
              </a:ext>
            </a:extLst>
          </p:cNvPr>
          <p:cNvSpPr/>
          <p:nvPr/>
        </p:nvSpPr>
        <p:spPr>
          <a:xfrm>
            <a:off x="1075236" y="1467571"/>
            <a:ext cx="98269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« WITH FOUR PARAMETERS I CAN FIT AN ELEPHANT, AND WITH FIVE I CAN MAKE HIM WIGLLE HIS TRUNK»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9B290-97B6-1E40-B230-EA86041368D5}"/>
              </a:ext>
            </a:extLst>
          </p:cNvPr>
          <p:cNvSpPr/>
          <p:nvPr/>
        </p:nvSpPr>
        <p:spPr>
          <a:xfrm>
            <a:off x="1806201" y="3354420"/>
            <a:ext cx="34142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---- JOHN VON NEUMANN</a:t>
            </a:r>
          </a:p>
        </p:txBody>
      </p:sp>
    </p:spTree>
    <p:extLst>
      <p:ext uri="{BB962C8B-B14F-4D97-AF65-F5344CB8AC3E}">
        <p14:creationId xmlns:p14="http://schemas.microsoft.com/office/powerpoint/2010/main" val="30795201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1080000"/>
            <a:ext cx="757899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FINETUNING YOUR « MOULD » | CAPACITY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1676793"/>
            <a:ext cx="3032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549675-36B5-854B-870F-6D67807EAA81}"/>
              </a:ext>
            </a:extLst>
          </p:cNvPr>
          <p:cNvSpPr/>
          <p:nvPr/>
        </p:nvSpPr>
        <p:spPr>
          <a:xfrm>
            <a:off x="1128867" y="1653773"/>
            <a:ext cx="71526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OVERFITTING AND UNDERFITTING</a:t>
            </a:r>
          </a:p>
        </p:txBody>
      </p:sp>
    </p:spTree>
    <p:extLst>
      <p:ext uri="{BB962C8B-B14F-4D97-AF65-F5344CB8AC3E}">
        <p14:creationId xmlns:p14="http://schemas.microsoft.com/office/powerpoint/2010/main" val="18031493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7759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ML PRACTITIONER MINDSET | PREDICTIVE POWER FIRST</a:t>
            </a:r>
          </a:p>
        </p:txBody>
      </p:sp>
      <p:pic>
        <p:nvPicPr>
          <p:cNvPr id="5" name="Picture 4" descr="machine_learning.png">
            <a:extLst>
              <a:ext uri="{FF2B5EF4-FFF2-40B4-BE49-F238E27FC236}">
                <a16:creationId xmlns:a16="http://schemas.microsoft.com/office/drawing/2014/main" id="{78D7947E-CD07-704D-93FC-59C4E373C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165" y="1261562"/>
            <a:ext cx="4041797" cy="478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462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6931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AS OPPOSED TO CLASSICAL STATISTICS MINDSET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CEBA74-4241-554E-9ADF-B6E89BB7F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557" y="1623951"/>
            <a:ext cx="5387301" cy="37451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B9DFEF-503D-A345-8407-7A49373C4EA6}"/>
              </a:ext>
            </a:extLst>
          </p:cNvPr>
          <p:cNvSpPr/>
          <p:nvPr/>
        </p:nvSpPr>
        <p:spPr>
          <a:xfrm>
            <a:off x="3141557" y="5500552"/>
            <a:ext cx="4032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arxiv.org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pdf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/1101.0891.pdf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C3FD42-96A1-4141-9A95-4EE23D4F5123}"/>
              </a:ext>
            </a:extLst>
          </p:cNvPr>
          <p:cNvSpPr txBox="1"/>
          <p:nvPr/>
        </p:nvSpPr>
        <p:spPr>
          <a:xfrm>
            <a:off x="1013500" y="873610"/>
            <a:ext cx="8212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HIGH EXPLANATORY POWER  = HIGH PREDICTIVE POWER</a:t>
            </a:r>
          </a:p>
        </p:txBody>
      </p:sp>
    </p:spTree>
    <p:extLst>
      <p:ext uri="{BB962C8B-B14F-4D97-AF65-F5344CB8AC3E}">
        <p14:creationId xmlns:p14="http://schemas.microsoft.com/office/powerpoint/2010/main" val="27463868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55963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RIGHT DATA &amp; RIGHT MODEL CAPACITY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10F714-63EB-F743-ACA9-544B2F711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812" y="1939930"/>
            <a:ext cx="2274425" cy="30892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426923-8BD7-0D4F-90C0-00B5FDD5E48C}"/>
              </a:ext>
            </a:extLst>
          </p:cNvPr>
          <p:cNvSpPr/>
          <p:nvPr/>
        </p:nvSpPr>
        <p:spPr>
          <a:xfrm>
            <a:off x="1080000" y="1466150"/>
            <a:ext cx="31630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TRAINING DATASET</a:t>
            </a:r>
            <a:b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1453FA-C1D5-3249-8774-A25373496D10}"/>
              </a:ext>
            </a:extLst>
          </p:cNvPr>
          <p:cNvSpPr/>
          <p:nvPr/>
        </p:nvSpPr>
        <p:spPr>
          <a:xfrm>
            <a:off x="4641318" y="1445816"/>
            <a:ext cx="38641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MODEL “MOULD”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0ED486-01D6-E94B-9629-9748010C0C2B}"/>
              </a:ext>
            </a:extLst>
          </p:cNvPr>
          <p:cNvSpPr/>
          <p:nvPr/>
        </p:nvSpPr>
        <p:spPr>
          <a:xfrm>
            <a:off x="7797049" y="1466150"/>
            <a:ext cx="38641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TEST DATASET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6BA646-C50C-0F42-9630-4D070BBCA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9017" y="1970717"/>
            <a:ext cx="4043513" cy="30584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35F91A-F26C-A548-A2AD-A3F88822DF4A}"/>
              </a:ext>
            </a:extLst>
          </p:cNvPr>
          <p:cNvSpPr txBox="1"/>
          <p:nvPr/>
        </p:nvSpPr>
        <p:spPr>
          <a:xfrm>
            <a:off x="9628421" y="5069239"/>
            <a:ext cx="2318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PHOTO BY KENICHI HIGASHI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2F74AF-7EF4-A64A-A192-2C15E20AA9CD}"/>
              </a:ext>
            </a:extLst>
          </p:cNvPr>
          <p:cNvSpPr/>
          <p:nvPr/>
        </p:nvSpPr>
        <p:spPr>
          <a:xfrm>
            <a:off x="4685121" y="5113024"/>
            <a:ext cx="40214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http://www.20th.ch/</a:t>
            </a:r>
            <a:r>
              <a:rPr lang="fr-FR" sz="1200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antiquites_industrielles_objets.htm</a:t>
            </a:r>
            <a:endParaRPr lang="fr-FR" sz="1200" dirty="0">
              <a:solidFill>
                <a:schemeClr val="bg1">
                  <a:lumMod val="50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04AD067-A007-524C-B99A-EB70082CB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291" y="1978030"/>
            <a:ext cx="2765541" cy="30049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AC072D4-47B4-8F41-9DA8-4D2246C883CF}"/>
              </a:ext>
            </a:extLst>
          </p:cNvPr>
          <p:cNvSpPr txBox="1"/>
          <p:nvPr/>
        </p:nvSpPr>
        <p:spPr>
          <a:xfrm>
            <a:off x="1216813" y="5125506"/>
            <a:ext cx="17561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https://</a:t>
            </a:r>
            <a:r>
              <a:rPr lang="fr-FR" sz="1200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goo.gl</a:t>
            </a:r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/i2RCXF</a:t>
            </a:r>
          </a:p>
        </p:txBody>
      </p:sp>
    </p:spTree>
    <p:extLst>
      <p:ext uri="{BB962C8B-B14F-4D97-AF65-F5344CB8AC3E}">
        <p14:creationId xmlns:p14="http://schemas.microsoft.com/office/powerpoint/2010/main" val="2036928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1080000"/>
            <a:ext cx="31481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I. PRIMARY 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2325185"/>
            <a:ext cx="3032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A913B0-9792-9949-AED5-AC8D396D1C7D}"/>
              </a:ext>
            </a:extLst>
          </p:cNvPr>
          <p:cNvSpPr/>
          <p:nvPr/>
        </p:nvSpPr>
        <p:spPr>
          <a:xfrm>
            <a:off x="1080000" y="1702592"/>
            <a:ext cx="956678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5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IoT</a:t>
            </a:r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NETWORK </a:t>
            </a:r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SENSES </a:t>
            </a:r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PARTICULATE MATTERS (PM), CO2, …</a:t>
            </a:r>
          </a:p>
        </p:txBody>
      </p:sp>
    </p:spTree>
    <p:extLst>
      <p:ext uri="{BB962C8B-B14F-4D97-AF65-F5344CB8AC3E}">
        <p14:creationId xmlns:p14="http://schemas.microsoft.com/office/powerpoint/2010/main" val="6251184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6799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« UNIVERSAL » WORKFLOW OF DEEP LEARNING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8647B7-C183-A944-8264-E45A4774CD16}"/>
              </a:ext>
            </a:extLst>
          </p:cNvPr>
          <p:cNvSpPr txBox="1"/>
          <p:nvPr/>
        </p:nvSpPr>
        <p:spPr>
          <a:xfrm>
            <a:off x="1080000" y="1385043"/>
            <a:ext cx="990936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DEFINE THE PROBLEM AND ASSEMBLE A DATASET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CHOOSE A MEASURE OF SUCCESS &amp; DECIDE ON AN EVALUATION PROTOCOL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PREPARE DATA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DEVELOP A MODEL THAT DOES BETTER THAN A BASELINE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TWEAK CAPACITY BY TUNING YOUR HYPERPARAMETERS</a:t>
            </a:r>
          </a:p>
          <a:p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063237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6799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« UNIVERSAL » WORKFLOW OF DEEP LEARNING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8647B7-C183-A944-8264-E45A4774CD16}"/>
              </a:ext>
            </a:extLst>
          </p:cNvPr>
          <p:cNvSpPr txBox="1"/>
          <p:nvPr/>
        </p:nvSpPr>
        <p:spPr>
          <a:xfrm>
            <a:off x="1080000" y="1385043"/>
            <a:ext cx="990936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DEFINE THE PROBLEM AND ASSEMBLE A DATASET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CHOOSE A MEASURE OF SUCCESS &amp; DECIDE ON AN EVALUATION PROTOCOL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PREPARE DATA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DEVELOP A MODEL THAT DOES BETTER THAN A BASELINE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TWEAK CAPACITY BY TUNING YOUR HYPERPARAMETERS</a:t>
            </a:r>
          </a:p>
          <a:p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744028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32622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ML|DL|AI VS. HUMAN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715E62-8F36-C440-B682-43E08A6FA1CF}"/>
              </a:ext>
            </a:extLst>
          </p:cNvPr>
          <p:cNvSpPr txBox="1"/>
          <p:nvPr/>
        </p:nvSpPr>
        <p:spPr>
          <a:xfrm>
            <a:off x="5694818" y="1433089"/>
            <a:ext cx="57200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DEEP LEARNING &gt; HUMAN-LEVEL PERFORMANCE</a:t>
            </a:r>
            <a:b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BUT IN PARTICULAR DOMAINS (IMAGE RECOGNITION, …)</a:t>
            </a:r>
            <a:b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BUT ON VERY SPECIFIC/NARROW TASKS [FOR NOW]</a:t>
            </a:r>
            <a:b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3F2FD7-54A2-8E46-8054-019B56FD9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333" y="1482964"/>
            <a:ext cx="4266490" cy="364599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B1F2FA-F2BA-D547-AD71-B332922396C6}"/>
              </a:ext>
            </a:extLst>
          </p:cNvPr>
          <p:cNvSpPr/>
          <p:nvPr/>
        </p:nvSpPr>
        <p:spPr>
          <a:xfrm>
            <a:off x="1080000" y="5189343"/>
            <a:ext cx="4260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arxiv.org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pdf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/1802.07228.pdf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06747F-8999-F84D-A8D8-2A423AF4080D}"/>
              </a:ext>
            </a:extLst>
          </p:cNvPr>
          <p:cNvSpPr/>
          <p:nvPr/>
        </p:nvSpPr>
        <p:spPr>
          <a:xfrm>
            <a:off x="1080000" y="5490095"/>
            <a:ext cx="3045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5"/>
              </a:rPr>
              <a:t>http://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5"/>
              </a:rPr>
              <a:t>www.image-net.org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5"/>
              </a:rPr>
              <a:t>/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632648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976149"/>
            <a:ext cx="886191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solidFill>
                  <a:schemeClr val="bg1">
                    <a:lumMod val="9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1. DATA SCIENCE INTRODUCTION |OVERVIEW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146CB8-1131-3141-B7A5-066344E964DA}"/>
              </a:ext>
            </a:extLst>
          </p:cNvPr>
          <p:cNvSpPr/>
          <p:nvPr/>
        </p:nvSpPr>
        <p:spPr>
          <a:xfrm>
            <a:off x="849329" y="1830167"/>
            <a:ext cx="793595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solidFill>
                  <a:schemeClr val="bg1">
                    <a:lumMod val="9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2. PREDICTION MACHINES | THE ENGINE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F67748-04DE-A74C-B86C-4F72DB671E59}"/>
              </a:ext>
            </a:extLst>
          </p:cNvPr>
          <p:cNvSpPr/>
          <p:nvPr/>
        </p:nvSpPr>
        <p:spPr>
          <a:xfrm>
            <a:off x="849329" y="2665670"/>
            <a:ext cx="576593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3. DEPLOYMENT MOMENTUM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606219-A4F6-3C4F-AF85-7E123FD5161B}"/>
              </a:ext>
            </a:extLst>
          </p:cNvPr>
          <p:cNvSpPr/>
          <p:nvPr/>
        </p:nvSpPr>
        <p:spPr>
          <a:xfrm>
            <a:off x="825579" y="3477423"/>
            <a:ext cx="921912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solidFill>
                  <a:schemeClr val="bg1">
                    <a:lumMod val="8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4. [POTENTIAL] TRACKS TO DEVELOP CAPACITIES</a:t>
            </a:r>
          </a:p>
        </p:txBody>
      </p:sp>
    </p:spTree>
    <p:extLst>
      <p:ext uri="{BB962C8B-B14F-4D97-AF65-F5344CB8AC3E}">
        <p14:creationId xmlns:p14="http://schemas.microsoft.com/office/powerpoint/2010/main" val="8369644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4102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LURING WITH SIREN SONGS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C0561B-7C96-6D46-B87E-D66899C4452F}"/>
              </a:ext>
            </a:extLst>
          </p:cNvPr>
          <p:cNvSpPr/>
          <p:nvPr/>
        </p:nvSpPr>
        <p:spPr>
          <a:xfrm>
            <a:off x="1080001" y="1420191"/>
            <a:ext cx="5712398" cy="63094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3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« DATA IS THE NEW OIL »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7F271F-F825-BA40-81F5-C0F6F79666AE}"/>
              </a:ext>
            </a:extLst>
          </p:cNvPr>
          <p:cNvSpPr/>
          <p:nvPr/>
        </p:nvSpPr>
        <p:spPr>
          <a:xfrm>
            <a:off x="1080000" y="2263030"/>
            <a:ext cx="6887911" cy="63094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3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« AI IS THE NEW ELECTRICITY »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88E1BA-32C6-374F-B548-64BBD45E493B}"/>
              </a:ext>
            </a:extLst>
          </p:cNvPr>
          <p:cNvSpPr/>
          <p:nvPr/>
        </p:nvSpPr>
        <p:spPr>
          <a:xfrm>
            <a:off x="1080000" y="3054041"/>
            <a:ext cx="10807200" cy="63094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square">
            <a:spAutoFit/>
          </a:bodyPr>
          <a:lstStyle/>
          <a:p>
            <a:r>
              <a:rPr lang="fr-FR" sz="3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« THE FOURTH INDUSTRIAL REVOLUTION »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D73B4A-2B79-B040-B3F3-927D2B8DA3FD}"/>
              </a:ext>
            </a:extLst>
          </p:cNvPr>
          <p:cNvSpPr/>
          <p:nvPr/>
        </p:nvSpPr>
        <p:spPr>
          <a:xfrm>
            <a:off x="1080000" y="3845052"/>
            <a:ext cx="10807200" cy="63094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square">
            <a:spAutoFit/>
          </a:bodyPr>
          <a:lstStyle/>
          <a:p>
            <a:r>
              <a:rPr lang="fr-FR" sz="3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142174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3255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AN IDEA OF THE RUSH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3A0ABC-A8C8-5442-9F50-520B27DE4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0" y="1332912"/>
            <a:ext cx="9256415" cy="38000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C991410-134E-EA4E-B8AC-0870B54E7C7A}"/>
              </a:ext>
            </a:extLst>
          </p:cNvPr>
          <p:cNvSpPr/>
          <p:nvPr/>
        </p:nvSpPr>
        <p:spPr>
          <a:xfrm>
            <a:off x="1153083" y="5357141"/>
            <a:ext cx="105512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Source: https://medium.com/politics-ai/an-overview-of-national-ai-strategies-2a70ec6edfd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300144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4922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THE STUFF OF AN AI SUPERPOWER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8647B7-C183-A944-8264-E45A4774CD16}"/>
              </a:ext>
            </a:extLst>
          </p:cNvPr>
          <p:cNvSpPr txBox="1"/>
          <p:nvPr/>
        </p:nvSpPr>
        <p:spPr>
          <a:xfrm>
            <a:off x="1080000" y="1385043"/>
            <a:ext cx="9909364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ABUNDANT DATA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TENACIOUS ENTREPRENEURS*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WELL TRAINED AI PRACTITIONERS 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SUPPORTIVE POLICY ENVIRONMENTS*</a:t>
            </a:r>
          </a:p>
          <a:p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4CCF05-5CAE-394F-8300-A33AEB3BBA45}"/>
              </a:ext>
            </a:extLst>
          </p:cNvPr>
          <p:cNvSpPr txBox="1"/>
          <p:nvPr/>
        </p:nvSpPr>
        <p:spPr>
          <a:xfrm>
            <a:off x="1196899" y="5061630"/>
            <a:ext cx="48054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* ON STRATEGIC SECTOS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8B7284-D6F3-144D-B31B-90758D7DD5D5}"/>
              </a:ext>
            </a:extLst>
          </p:cNvPr>
          <p:cNvSpPr/>
          <p:nvPr/>
        </p:nvSpPr>
        <p:spPr>
          <a:xfrm>
            <a:off x="1196899" y="4570530"/>
            <a:ext cx="3126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aisuperpowers.com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/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134294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5717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FAST-PACED RESEARCH VS. NARROW AI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1EED6-EA7B-824A-B1C0-30A10C0CC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580" y="3841992"/>
            <a:ext cx="4077970" cy="7349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341C25-2ECE-B747-B2B3-5A2C10B6E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580" y="1362246"/>
            <a:ext cx="7217891" cy="159225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347FF78-A955-4C48-9537-A6F5B2DB5980}"/>
              </a:ext>
            </a:extLst>
          </p:cNvPr>
          <p:cNvSpPr/>
          <p:nvPr/>
        </p:nvSpPr>
        <p:spPr>
          <a:xfrm>
            <a:off x="1080000" y="3028916"/>
            <a:ext cx="205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5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5"/>
              </a:rPr>
              <a:t>arxiv.org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5"/>
              </a:rPr>
              <a:t>/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EB2B80-EBE3-DB41-89CB-06856C6307A6}"/>
              </a:ext>
            </a:extLst>
          </p:cNvPr>
          <p:cNvSpPr/>
          <p:nvPr/>
        </p:nvSpPr>
        <p:spPr>
          <a:xfrm>
            <a:off x="1080000" y="4836001"/>
            <a:ext cx="32755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6"/>
              </a:rPr>
              <a:t>http://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6"/>
              </a:rPr>
              <a:t>www.arxiv-sanity.com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6"/>
              </a:rPr>
              <a:t>/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392728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976149"/>
            <a:ext cx="886191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solidFill>
                  <a:schemeClr val="bg1">
                    <a:lumMod val="9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1. DATA SCIENCE INTRODUCTION |OVERVIEW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146CB8-1131-3141-B7A5-066344E964DA}"/>
              </a:ext>
            </a:extLst>
          </p:cNvPr>
          <p:cNvSpPr/>
          <p:nvPr/>
        </p:nvSpPr>
        <p:spPr>
          <a:xfrm>
            <a:off x="849329" y="1830167"/>
            <a:ext cx="793595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solidFill>
                  <a:schemeClr val="bg1">
                    <a:lumMod val="9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2. PREDICTION MACHINES | THE ENGINE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F67748-04DE-A74C-B86C-4F72DB671E59}"/>
              </a:ext>
            </a:extLst>
          </p:cNvPr>
          <p:cNvSpPr/>
          <p:nvPr/>
        </p:nvSpPr>
        <p:spPr>
          <a:xfrm>
            <a:off x="849329" y="2665670"/>
            <a:ext cx="576593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solidFill>
                  <a:schemeClr val="bg1">
                    <a:lumMod val="9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3. DEPLOYMENT MOMENTUM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606219-A4F6-3C4F-AF85-7E123FD5161B}"/>
              </a:ext>
            </a:extLst>
          </p:cNvPr>
          <p:cNvSpPr/>
          <p:nvPr/>
        </p:nvSpPr>
        <p:spPr>
          <a:xfrm>
            <a:off x="825579" y="3477423"/>
            <a:ext cx="921912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4. [POTENTIAL] TRACKS TO DEVELOP CAPACITIES</a:t>
            </a:r>
          </a:p>
        </p:txBody>
      </p:sp>
    </p:spTree>
    <p:extLst>
      <p:ext uri="{BB962C8B-B14F-4D97-AF65-F5344CB8AC3E}">
        <p14:creationId xmlns:p14="http://schemas.microsoft.com/office/powerpoint/2010/main" val="1635653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4304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ML/DL/AI DEMOCRATIZATION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8647B7-C183-A944-8264-E45A4774CD16}"/>
              </a:ext>
            </a:extLst>
          </p:cNvPr>
          <p:cNvSpPr txBox="1"/>
          <p:nvPr/>
        </p:nvSpPr>
        <p:spPr>
          <a:xfrm>
            <a:off x="1080000" y="1484793"/>
            <a:ext cx="9909364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OUTSTANDING ONLINE COURSES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BEST PRATICES DISSEMINATION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COMPETITIONS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06412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1080000"/>
            <a:ext cx="381014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II. SECONDARY 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1676793"/>
            <a:ext cx="3032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A913B0-9792-9949-AED5-AC8D396D1C7D}"/>
              </a:ext>
            </a:extLst>
          </p:cNvPr>
          <p:cNvSpPr/>
          <p:nvPr/>
        </p:nvSpPr>
        <p:spPr>
          <a:xfrm>
            <a:off x="1076398" y="1676793"/>
            <a:ext cx="690613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THE DATA ANALYSIS PIPELINE </a:t>
            </a:r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TAPS INTO </a:t>
            </a:r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SOCIAL NETWORKS, METEOROLOGICAL FORECASTS, CROWD-SOURCED, …</a:t>
            </a:r>
          </a:p>
          <a:p>
            <a:endParaRPr lang="fr-FR" sz="25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047233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6011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SOME OUTSTANDING RESOURCES ONLINE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A15298-FC52-7A4D-AD2E-CA31C55A9F77}"/>
              </a:ext>
            </a:extLst>
          </p:cNvPr>
          <p:cNvSpPr/>
          <p:nvPr/>
        </p:nvSpPr>
        <p:spPr>
          <a:xfrm>
            <a:off x="1113250" y="1837357"/>
            <a:ext cx="3815621" cy="371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https://www.deeplearning.ai/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95A9DC-411C-8A4C-8731-04426EAF2525}"/>
              </a:ext>
            </a:extLst>
          </p:cNvPr>
          <p:cNvSpPr/>
          <p:nvPr/>
        </p:nvSpPr>
        <p:spPr>
          <a:xfrm>
            <a:off x="1113250" y="2261958"/>
            <a:ext cx="2322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www.fast.ai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/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5CCF05-6E12-A34B-832F-1A1A908D1D8E}"/>
              </a:ext>
            </a:extLst>
          </p:cNvPr>
          <p:cNvSpPr/>
          <p:nvPr/>
        </p:nvSpPr>
        <p:spPr>
          <a:xfrm>
            <a:off x="1113250" y="2684400"/>
            <a:ext cx="2668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5"/>
              </a:rPr>
              <a:t>https://eu.udacity.com/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B52739-A92F-6649-AFBE-8BBB3EA0940E}"/>
              </a:ext>
            </a:extLst>
          </p:cNvPr>
          <p:cNvSpPr/>
          <p:nvPr/>
        </p:nvSpPr>
        <p:spPr>
          <a:xfrm>
            <a:off x="1113250" y="1414915"/>
            <a:ext cx="3123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6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6"/>
              </a:rPr>
              <a:t>www.datacamp.com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E36FE2-EF07-0B46-B308-5AF6503EFB5F}"/>
              </a:ext>
            </a:extLst>
          </p:cNvPr>
          <p:cNvSpPr/>
          <p:nvPr/>
        </p:nvSpPr>
        <p:spPr>
          <a:xfrm>
            <a:off x="1080000" y="3106843"/>
            <a:ext cx="3406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7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7"/>
              </a:rPr>
              <a:t>spinningup.openai.com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230391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2760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ML COMPETITIONS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CDD53D-ED1D-7E44-8336-C3B7826D1BBC}"/>
              </a:ext>
            </a:extLst>
          </p:cNvPr>
          <p:cNvSpPr/>
          <p:nvPr/>
        </p:nvSpPr>
        <p:spPr>
          <a:xfrm>
            <a:off x="1080000" y="1443008"/>
            <a:ext cx="4208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www.kaggle.com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competitions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CE0C09-7EE9-9547-93A9-347A1C7E9D1F}"/>
              </a:ext>
            </a:extLst>
          </p:cNvPr>
          <p:cNvSpPr/>
          <p:nvPr/>
        </p:nvSpPr>
        <p:spPr>
          <a:xfrm>
            <a:off x="1080000" y="2430094"/>
            <a:ext cx="2456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challenger.ai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/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Rectangle 2">
            <a:hlinkClick r:id="rId5"/>
            <a:extLst>
              <a:ext uri="{FF2B5EF4-FFF2-40B4-BE49-F238E27FC236}">
                <a16:creationId xmlns:a16="http://schemas.microsoft.com/office/drawing/2014/main" id="{874B5DBF-671D-A245-95B9-E978E9CBAD31}"/>
              </a:ext>
            </a:extLst>
          </p:cNvPr>
          <p:cNvSpPr/>
          <p:nvPr/>
        </p:nvSpPr>
        <p:spPr>
          <a:xfrm>
            <a:off x="1080000" y="1936551"/>
            <a:ext cx="2276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5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5"/>
              </a:rPr>
              <a:t>zindi.africa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5"/>
              </a:rPr>
              <a:t>/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786368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233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BEST PRACTICES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4E0A1F-6133-1748-9220-CD5888BA6C1E}"/>
              </a:ext>
            </a:extLst>
          </p:cNvPr>
          <p:cNvSpPr/>
          <p:nvPr/>
        </p:nvSpPr>
        <p:spPr>
          <a:xfrm>
            <a:off x="1163783" y="5109600"/>
            <a:ext cx="32006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http://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www.mlyearning.org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/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9A9275-DD67-8C4F-965B-601BFCF00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283" y="1320665"/>
            <a:ext cx="2693324" cy="35930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E590DE-1967-BE4A-AF00-E9503CCBE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018" y="170936"/>
            <a:ext cx="4398993" cy="509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677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6218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OUTSTANDING PYTHON REFERENCE BOOKS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FCD240-03D5-D74D-AB66-8ED6DA58E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32" y="853238"/>
            <a:ext cx="10247588" cy="43949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3229F2-E347-A644-926B-60E60177C4D2}"/>
              </a:ext>
            </a:extLst>
          </p:cNvPr>
          <p:cNvSpPr/>
          <p:nvPr/>
        </p:nvSpPr>
        <p:spPr>
          <a:xfrm>
            <a:off x="1213000" y="5096800"/>
            <a:ext cx="4257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>
                <a:solidFill>
                  <a:srgbClr val="0088CC"/>
                </a:solidFill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https://github.com/wesm/pydata-book</a:t>
            </a:r>
            <a:endParaRPr lang="fr-FR" dirty="0">
              <a:solidFill>
                <a:srgbClr val="0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3CC3D1-8E64-AA4F-96F5-C48A9523E0F8}"/>
              </a:ext>
            </a:extLst>
          </p:cNvPr>
          <p:cNvSpPr/>
          <p:nvPr/>
        </p:nvSpPr>
        <p:spPr>
          <a:xfrm>
            <a:off x="1213000" y="5524831"/>
            <a:ext cx="4272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>
                <a:solidFill>
                  <a:srgbClr val="0088CC"/>
                </a:solidFill>
                <a:latin typeface="Futura Medium" panose="020B0602020204020303" pitchFamily="34" charset="-79"/>
                <a:cs typeface="Futura Medium" panose="020B0602020204020303" pitchFamily="34" charset="-79"/>
                <a:hlinkClick r:id="rId5"/>
              </a:rPr>
              <a:t>https://github.com/ageron/handson-ml</a:t>
            </a:r>
            <a:endParaRPr lang="fr-FR" dirty="0">
              <a:solidFill>
                <a:srgbClr val="0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C5EC2D-CAA5-0349-ACA9-85BC9229B965}"/>
              </a:ext>
            </a:extLst>
          </p:cNvPr>
          <p:cNvSpPr/>
          <p:nvPr/>
        </p:nvSpPr>
        <p:spPr>
          <a:xfrm>
            <a:off x="1213000" y="5932169"/>
            <a:ext cx="75091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u="sng" dirty="0">
                <a:solidFill>
                  <a:srgbClr val="005580"/>
                </a:solidFill>
                <a:latin typeface="Futura Medium" panose="020B0602020204020303" pitchFamily="34" charset="-79"/>
                <a:cs typeface="Futura Medium" panose="020B0602020204020303" pitchFamily="34" charset="-79"/>
                <a:hlinkClick r:id="rId6"/>
              </a:rPr>
              <a:t>https://github.com/fchollet/deep-learning-with-python-notebooks</a:t>
            </a:r>
            <a:endParaRPr lang="fr-FR" dirty="0">
              <a:solidFill>
                <a:srgbClr val="0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836710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6109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OUTSTANDING R REFERENCE BOOKS [FREE]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6ED9A4-ABE9-4341-88F5-494C6194F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125" y="923485"/>
            <a:ext cx="9469412" cy="41146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0711D2-C8A0-FF48-9455-A133DB975E97}"/>
              </a:ext>
            </a:extLst>
          </p:cNvPr>
          <p:cNvSpPr/>
          <p:nvPr/>
        </p:nvSpPr>
        <p:spPr>
          <a:xfrm>
            <a:off x="1201543" y="5052254"/>
            <a:ext cx="2581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>
                <a:solidFill>
                  <a:srgbClr val="0088CC"/>
                </a:solidFill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http://r4ds.had.co.nz/</a:t>
            </a:r>
            <a:endParaRPr lang="fr-FR" dirty="0">
              <a:solidFill>
                <a:srgbClr val="0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DAD0B0-03D1-9F4F-A767-FA9943DC562F}"/>
              </a:ext>
            </a:extLst>
          </p:cNvPr>
          <p:cNvSpPr/>
          <p:nvPr/>
        </p:nvSpPr>
        <p:spPr>
          <a:xfrm>
            <a:off x="1184918" y="5817866"/>
            <a:ext cx="2738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>
                <a:solidFill>
                  <a:srgbClr val="0088CC"/>
                </a:solidFill>
                <a:latin typeface="Futura Medium" panose="020B0602020204020303" pitchFamily="34" charset="-79"/>
                <a:cs typeface="Futura Medium" panose="020B0602020204020303" pitchFamily="34" charset="-79"/>
                <a:hlinkClick r:id="rId5"/>
              </a:rPr>
              <a:t>http://r-pkgs.had.co.nz/</a:t>
            </a:r>
            <a:endParaRPr lang="fr-FR" dirty="0">
              <a:solidFill>
                <a:srgbClr val="0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30A31C-F07C-FD4E-B901-0D63FA49FAE1}"/>
              </a:ext>
            </a:extLst>
          </p:cNvPr>
          <p:cNvSpPr/>
          <p:nvPr/>
        </p:nvSpPr>
        <p:spPr>
          <a:xfrm>
            <a:off x="1184918" y="5433597"/>
            <a:ext cx="2641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>
                <a:solidFill>
                  <a:srgbClr val="0088CC"/>
                </a:solidFill>
                <a:latin typeface="Futura Medium" panose="020B0602020204020303" pitchFamily="34" charset="-79"/>
                <a:cs typeface="Futura Medium" panose="020B0602020204020303" pitchFamily="34" charset="-79"/>
                <a:hlinkClick r:id="rId6"/>
              </a:rPr>
              <a:t>http://adv-r.had.co.nz/</a:t>
            </a:r>
            <a:endParaRPr lang="fr-FR" dirty="0">
              <a:solidFill>
                <a:srgbClr val="0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390083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6564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 DIVERSITY OF APPROACHES BUT ALL GOOD!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2AF6DD-62A7-5949-A884-E314690BB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897" y="940110"/>
            <a:ext cx="9548553" cy="525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6976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4D2034-9C34-B042-9C24-80EA0F354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651" y="1031505"/>
            <a:ext cx="4970318" cy="39728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738DB4-46C4-294C-AA9C-8ABC0DCA0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617" y="1031504"/>
            <a:ext cx="4007329" cy="37898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5B2037-F24A-B244-8A32-7382C5D81B62}"/>
              </a:ext>
            </a:extLst>
          </p:cNvPr>
          <p:cNvSpPr txBox="1"/>
          <p:nvPr/>
        </p:nvSpPr>
        <p:spPr>
          <a:xfrm>
            <a:off x="6028516" y="4804756"/>
            <a:ext cx="3837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AT ADRIATICO GUEST HOUSE </a:t>
            </a:r>
          </a:p>
          <a:p>
            <a:r>
              <a:rPr lang="fr-FR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TILL THURSDAY EVENING</a:t>
            </a:r>
          </a:p>
        </p:txBody>
      </p:sp>
    </p:spTree>
    <p:extLst>
      <p:ext uri="{BB962C8B-B14F-4D97-AF65-F5344CB8AC3E}">
        <p14:creationId xmlns:p14="http://schemas.microsoft.com/office/powerpoint/2010/main" val="3147727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1080000"/>
            <a:ext cx="74477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III. DATA SCIENCE PIPELINE « STIRS » 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1676793"/>
            <a:ext cx="3032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A913B0-9792-9949-AED5-AC8D396D1C7D}"/>
              </a:ext>
            </a:extLst>
          </p:cNvPr>
          <p:cNvSpPr/>
          <p:nvPr/>
        </p:nvSpPr>
        <p:spPr>
          <a:xfrm>
            <a:off x="1076400" y="1670194"/>
            <a:ext cx="690613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PERFORMS SPATIAL INTERPOLATION, SENTIMENT ANALYSIS, HARNESSES METEOROLOGICAL DATA, </a:t>
            </a:r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OUTPUTS DIAGNOSIS, PROGNOSIS</a:t>
            </a:r>
          </a:p>
        </p:txBody>
      </p:sp>
    </p:spTree>
    <p:extLst>
      <p:ext uri="{BB962C8B-B14F-4D97-AF65-F5344CB8AC3E}">
        <p14:creationId xmlns:p14="http://schemas.microsoft.com/office/powerpoint/2010/main" val="3329807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C00000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13066</TotalTime>
  <Words>1616</Words>
  <Application>Microsoft Macintosh PowerPoint</Application>
  <PresentationFormat>Widescreen</PresentationFormat>
  <Paragraphs>422</Paragraphs>
  <Slides>86</Slides>
  <Notes>76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4" baseType="lpstr">
      <vt:lpstr>Arial</vt:lpstr>
      <vt:lpstr>Arial Rounded MT Bold</vt:lpstr>
      <vt:lpstr>Calibri</vt:lpstr>
      <vt:lpstr>Calibri Light</vt:lpstr>
      <vt:lpstr>Cambria</vt:lpstr>
      <vt:lpstr>Futura Medium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Franck Albinet</dc:creator>
  <cp:lastModifiedBy>Franck Albinet</cp:lastModifiedBy>
  <cp:revision>176</cp:revision>
  <cp:lastPrinted>2019-01-22T13:20:18Z</cp:lastPrinted>
  <dcterms:created xsi:type="dcterms:W3CDTF">2019-01-15T14:15:25Z</dcterms:created>
  <dcterms:modified xsi:type="dcterms:W3CDTF">2019-01-27T14:58:17Z</dcterms:modified>
</cp:coreProperties>
</file>